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2" r:id="rId9"/>
    <p:sldId id="263" r:id="rId10"/>
    <p:sldId id="264" r:id="rId11"/>
    <p:sldId id="285" r:id="rId12"/>
    <p:sldId id="265" r:id="rId13"/>
    <p:sldId id="273" r:id="rId14"/>
    <p:sldId id="274" r:id="rId15"/>
    <p:sldId id="296" r:id="rId16"/>
    <p:sldId id="297" r:id="rId17"/>
    <p:sldId id="298" r:id="rId18"/>
    <p:sldId id="282" r:id="rId19"/>
    <p:sldId id="283" r:id="rId20"/>
    <p:sldId id="299" r:id="rId21"/>
    <p:sldId id="292" r:id="rId22"/>
    <p:sldId id="284" r:id="rId23"/>
  </p:sldIdLst>
  <p:sldSz cx="18288000" cy="10287000"/>
  <p:notesSz cx="6858000" cy="9144000"/>
  <p:embeddedFontLst>
    <p:embeddedFont>
      <p:font typeface="Calibri" panose="020F0502020204030204"/>
      <p:regular r:id="rId27"/>
      <p:bold r:id="rId28"/>
      <p:italic r:id="rId29"/>
      <p:boldItalic r:id="rId30"/>
    </p:embeddedFont>
    <p:embeddedFont>
      <p:font typeface="Oswald"/>
      <p:bold r:id="rId31"/>
    </p:embeddedFont>
    <p:embeddedFont>
      <p:font typeface="DM Sans"/>
      <p:bold r:id="rId32"/>
      <p:boldItalic r:id="rId33"/>
    </p:embeddedFont>
    <p:embeddedFont>
      <p:font typeface="Bahnschrift Light" panose="020B0502040204020203" charset="0"/>
      <p:regular r:id="rId34"/>
    </p:embeddedFont>
    <p:embeddedFont>
      <p:font typeface="Sansita" panose="03060502030602020506"/>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34" userDrawn="1">
          <p15:clr>
            <a:srgbClr val="000000"/>
          </p15:clr>
        </p15:guide>
        <p15:guide id="2" pos="2882"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34"/>
        <p:guide pos="288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p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05" name="Google Shape;305;p10: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9" name="Shape 479"/>
        <p:cNvGrpSpPr/>
        <p:nvPr/>
      </p:nvGrpSpPr>
      <p:grpSpPr>
        <a:xfrm>
          <a:off x="0" y="0"/>
          <a:ext cx="0" cy="0"/>
          <a:chOff x="0" y="0"/>
          <a:chExt cx="0" cy="0"/>
        </a:xfrm>
      </p:grpSpPr>
      <p:sp>
        <p:nvSpPr>
          <p:cNvPr id="480" name="Google Shape;480;p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81" name="Google Shape;481;p1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7" name="Google Shape;497;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9" name="Shape 669"/>
        <p:cNvGrpSpPr/>
        <p:nvPr/>
      </p:nvGrpSpPr>
      <p:grpSpPr>
        <a:xfrm>
          <a:off x="0" y="0"/>
          <a:ext cx="0" cy="0"/>
          <a:chOff x="0" y="0"/>
          <a:chExt cx="0" cy="0"/>
        </a:xfrm>
      </p:grpSpPr>
      <p:sp>
        <p:nvSpPr>
          <p:cNvPr id="670" name="Google Shape;67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1" name="Google Shape;67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9" name="Shape 669"/>
        <p:cNvGrpSpPr/>
        <p:nvPr/>
      </p:nvGrpSpPr>
      <p:grpSpPr>
        <a:xfrm>
          <a:off x="0" y="0"/>
          <a:ext cx="0" cy="0"/>
          <a:chOff x="0" y="0"/>
          <a:chExt cx="0" cy="0"/>
        </a:xfrm>
      </p:grpSpPr>
      <p:sp>
        <p:nvSpPr>
          <p:cNvPr id="670" name="Google Shape;67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1" name="Google Shape;67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9" name="Shape 669"/>
        <p:cNvGrpSpPr/>
        <p:nvPr/>
      </p:nvGrpSpPr>
      <p:grpSpPr>
        <a:xfrm>
          <a:off x="0" y="0"/>
          <a:ext cx="0" cy="0"/>
          <a:chOff x="0" y="0"/>
          <a:chExt cx="0" cy="0"/>
        </a:xfrm>
      </p:grpSpPr>
      <p:sp>
        <p:nvSpPr>
          <p:cNvPr id="670" name="Google Shape;67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1" name="Google Shape;67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9" name="Shape 669"/>
        <p:cNvGrpSpPr/>
        <p:nvPr/>
      </p:nvGrpSpPr>
      <p:grpSpPr>
        <a:xfrm>
          <a:off x="0" y="0"/>
          <a:ext cx="0" cy="0"/>
          <a:chOff x="0" y="0"/>
          <a:chExt cx="0" cy="0"/>
        </a:xfrm>
      </p:grpSpPr>
      <p:sp>
        <p:nvSpPr>
          <p:cNvPr id="670" name="Google Shape;670;p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1" name="Google Shape;671;p2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1" name="Google Shape;701;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1" name="Google Shape;701;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p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1" name="Google Shape;701;p2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96"/>
        <p:cNvGrpSpPr/>
        <p:nvPr/>
      </p:nvGrpSpPr>
      <p:grpSpPr>
        <a:xfrm>
          <a:off x="0" y="0"/>
          <a:ext cx="0" cy="0"/>
          <a:chOff x="0" y="0"/>
          <a:chExt cx="0" cy="0"/>
        </a:xfrm>
      </p:grpSpPr>
      <p:sp>
        <p:nvSpPr>
          <p:cNvPr id="97" name="Google Shape;97;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8" name="Google Shape;98;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 name="Shape 723"/>
        <p:cNvGrpSpPr/>
        <p:nvPr/>
      </p:nvGrpSpPr>
      <p:grpSpPr>
        <a:xfrm>
          <a:off x="0" y="0"/>
          <a:ext cx="0" cy="0"/>
          <a:chOff x="0" y="0"/>
          <a:chExt cx="0" cy="0"/>
        </a:xfrm>
      </p:grpSpPr>
      <p:sp>
        <p:nvSpPr>
          <p:cNvPr id="724" name="Google Shape;724;p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25" name="Google Shape;725;p2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5" name="Google Shape;135;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8" name="Google Shape;158;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8" name="Google Shape;178;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3" name="Google Shape;233;p7: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8" name="Google Shape;248;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p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7" name="Google Shape;277;p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p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8" name="Google Shape;248;p8: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type="pic" idx="2"/>
          </p:nvPr>
        </p:nvSpPr>
        <p:spPr>
          <a:xfrm>
            <a:off x="1792288" y="612775"/>
            <a:ext cx="5486400" cy="4114800"/>
          </a:xfrm>
          <a:prstGeom prst="rect">
            <a:avLst/>
          </a:prstGeom>
          <a:noFill/>
          <a:ln>
            <a:noFill/>
          </a:ln>
        </p:spPr>
      </p:sp>
      <p:sp>
        <p:nvSpPr>
          <p:cNvPr id="64" name="Google Shape;64;p10"/>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 Id="rId3" Type="http://schemas.openxmlformats.org/officeDocument/2006/relationships/image" Target="../media/image2.png"/><Relationship Id="rId2" Type="http://schemas.openxmlformats.org/officeDocument/2006/relationships/image" Target="../media/image4.png"/><Relationship Id="rId11" Type="http://schemas.openxmlformats.org/officeDocument/2006/relationships/notesSlide" Target="../notesSlides/notesSlide16.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3"/>
          <p:cNvSpPr/>
          <p:nvPr/>
        </p:nvSpPr>
        <p:spPr>
          <a:xfrm>
            <a:off x="-55109" y="8119382"/>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85" name="Google Shape;85;p13"/>
          <p:cNvSpPr/>
          <p:nvPr/>
        </p:nvSpPr>
        <p:spPr>
          <a:xfrm rot="10800000">
            <a:off x="-55109" y="920319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86" name="Google Shape;86;p13"/>
          <p:cNvSpPr/>
          <p:nvPr/>
        </p:nvSpPr>
        <p:spPr>
          <a:xfrm rot="-5400000">
            <a:off x="16012526" y="-73045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87" name="Google Shape;87;p13"/>
          <p:cNvSpPr/>
          <p:nvPr/>
        </p:nvSpPr>
        <p:spPr>
          <a:xfrm rot="-5400000">
            <a:off x="17096335" y="-73045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88" name="Google Shape;88;p13"/>
          <p:cNvSpPr/>
          <p:nvPr/>
        </p:nvSpPr>
        <p:spPr>
          <a:xfrm rot="10800000">
            <a:off x="18180144" y="-730458"/>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89" name="Google Shape;89;p13"/>
          <p:cNvSpPr/>
          <p:nvPr/>
        </p:nvSpPr>
        <p:spPr>
          <a:xfrm rot="-5400000">
            <a:off x="16012526" y="35335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sp>
        <p:nvSpPr>
          <p:cNvPr id="90" name="Google Shape;90;p13"/>
          <p:cNvSpPr/>
          <p:nvPr/>
        </p:nvSpPr>
        <p:spPr>
          <a:xfrm>
            <a:off x="17259300" y="895255"/>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91" name="Google Shape;91;p13"/>
          <p:cNvSpPr/>
          <p:nvPr/>
        </p:nvSpPr>
        <p:spPr>
          <a:xfrm>
            <a:off x="393096" y="353351"/>
            <a:ext cx="2279748" cy="1733990"/>
          </a:xfrm>
          <a:custGeom>
            <a:avLst/>
            <a:gdLst/>
            <a:ahLst/>
            <a:cxnLst/>
            <a:rect l="l" t="t" r="r" b="b"/>
            <a:pathLst>
              <a:path w="2279748" h="1733990" extrusionOk="0">
                <a:moveTo>
                  <a:pt x="0" y="0"/>
                </a:moveTo>
                <a:lnTo>
                  <a:pt x="2279748" y="0"/>
                </a:lnTo>
                <a:lnTo>
                  <a:pt x="2279748" y="1733990"/>
                </a:lnTo>
                <a:lnTo>
                  <a:pt x="0" y="1733990"/>
                </a:lnTo>
                <a:lnTo>
                  <a:pt x="0" y="0"/>
                </a:lnTo>
                <a:close/>
              </a:path>
            </a:pathLst>
          </a:custGeom>
          <a:blipFill rotWithShape="1">
            <a:blip r:embed="rId5"/>
            <a:stretch>
              <a:fillRect/>
            </a:stretch>
          </a:blipFill>
          <a:ln>
            <a:noFill/>
          </a:ln>
        </p:spPr>
      </p:sp>
      <p:sp>
        <p:nvSpPr>
          <p:cNvPr id="92" name="Google Shape;92;p13"/>
          <p:cNvSpPr txBox="1"/>
          <p:nvPr/>
        </p:nvSpPr>
        <p:spPr>
          <a:xfrm>
            <a:off x="1219421" y="2229660"/>
            <a:ext cx="16161300" cy="304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890">
                <a:solidFill>
                  <a:srgbClr val="227C9D"/>
                </a:solidFill>
              </a:rPr>
              <a:t>CHURN PREDICTION</a:t>
            </a:r>
            <a:endParaRPr lang="en-US" sz="9890">
              <a:solidFill>
                <a:srgbClr val="227C9D"/>
              </a:solidFill>
            </a:endParaRPr>
          </a:p>
          <a:p>
            <a:pPr marL="0" marR="0" lvl="0" indent="0" algn="ctr" rtl="0">
              <a:lnSpc>
                <a:spcPct val="100000"/>
              </a:lnSpc>
              <a:spcBef>
                <a:spcPts val="0"/>
              </a:spcBef>
              <a:spcAft>
                <a:spcPts val="0"/>
              </a:spcAft>
              <a:buNone/>
            </a:pPr>
            <a:endParaRPr sz="989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2122352" y="4265255"/>
            <a:ext cx="14043300" cy="696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25" b="0" i="0" u="none" strike="noStrike" cap="none">
                <a:solidFill>
                  <a:srgbClr val="FE6D73"/>
                </a:solidFill>
                <a:latin typeface="Arial" panose="020B0604020202020204"/>
                <a:ea typeface="Arial" panose="020B0604020202020204"/>
                <a:cs typeface="Arial" panose="020B0604020202020204"/>
                <a:sym typeface="Arial" panose="020B0604020202020204"/>
              </a:rPr>
              <a:t>USING </a:t>
            </a:r>
            <a:r>
              <a:rPr lang="en-US" sz="4525">
                <a:solidFill>
                  <a:srgbClr val="FE6D73"/>
                </a:solidFill>
              </a:rPr>
              <a:t>ML</a:t>
            </a:r>
            <a:endParaRPr lang="en-US" sz="4525">
              <a:solidFill>
                <a:srgbClr val="FE6D73"/>
              </a:solidFill>
            </a:endParaRPr>
          </a:p>
        </p:txBody>
      </p:sp>
      <p:sp>
        <p:nvSpPr>
          <p:cNvPr id="94" name="Google Shape;94;p13"/>
          <p:cNvSpPr txBox="1"/>
          <p:nvPr/>
        </p:nvSpPr>
        <p:spPr>
          <a:xfrm>
            <a:off x="1462210" y="5415675"/>
            <a:ext cx="15918300" cy="27235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0" i="0" u="none" strike="noStrike" cap="none">
                <a:solidFill>
                  <a:srgbClr val="02C37E"/>
                </a:solidFill>
                <a:latin typeface="Arial" panose="020B0604020202020204"/>
                <a:ea typeface="Arial" panose="020B0604020202020204"/>
                <a:cs typeface="Arial" panose="020B0604020202020204"/>
                <a:sym typeface="Arial" panose="020B0604020202020204"/>
              </a:rPr>
              <a:t>PRESENTED BY: </a:t>
            </a:r>
            <a:endParaRPr lang="en-US" sz="4500" b="0" i="0" u="none" strike="noStrike" cap="none">
              <a:solidFill>
                <a:srgbClr val="02C37E"/>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4500" b="0" i="0" u="none" strike="noStrike" cap="none">
              <a:solidFill>
                <a:srgbClr val="02C37E"/>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2895">
                <a:solidFill>
                  <a:srgbClr val="545454"/>
                </a:solidFill>
              </a:rPr>
              <a:t>  SHRIJAN POUDEL</a:t>
            </a:r>
            <a:r>
              <a:rPr lang="en-US" sz="2895" b="0" i="0" u="none" strike="noStrike" cap="none">
                <a:solidFill>
                  <a:srgbClr val="545454"/>
                </a:solidFill>
                <a:latin typeface="Arial" panose="020B0604020202020204"/>
                <a:ea typeface="Arial" panose="020B0604020202020204"/>
                <a:cs typeface="Arial" panose="020B0604020202020204"/>
                <a:sym typeface="Arial" panose="020B0604020202020204"/>
              </a:rPr>
              <a:t>                     </a:t>
            </a:r>
            <a:r>
              <a:rPr lang="en-US" sz="2895">
                <a:solidFill>
                  <a:srgbClr val="545454"/>
                </a:solidFill>
                <a:sym typeface="+mn-ea"/>
              </a:rPr>
              <a:t>SHUBHAM DAWADI    </a:t>
            </a:r>
            <a:r>
              <a:rPr lang="en-US" sz="2895" b="0" i="0" u="none" strike="noStrike" cap="none">
                <a:solidFill>
                  <a:srgbClr val="545454"/>
                </a:solidFill>
                <a:latin typeface="Arial" panose="020B0604020202020204"/>
                <a:ea typeface="Arial" panose="020B0604020202020204"/>
                <a:cs typeface="Arial" panose="020B0604020202020204"/>
                <a:sym typeface="Arial" panose="020B0604020202020204"/>
              </a:rPr>
              <a:t>                        RIZAN KHANAL</a:t>
            </a:r>
            <a:endParaRPr sz="2895" b="0" i="0" u="none" strike="noStrike" cap="none">
              <a:solidFill>
                <a:srgbClr val="545454"/>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2895">
              <a:solidFill>
                <a:srgbClr val="545454"/>
              </a:solidFill>
            </a:endParaRPr>
          </a:p>
          <a:p>
            <a:pPr marL="0" marR="0" lvl="0" indent="0" algn="l" rtl="0">
              <a:lnSpc>
                <a:spcPct val="100000"/>
              </a:lnSpc>
              <a:spcBef>
                <a:spcPts val="0"/>
              </a:spcBef>
              <a:spcAft>
                <a:spcPts val="0"/>
              </a:spcAft>
              <a:buNone/>
            </a:pPr>
            <a:r>
              <a:rPr lang="en-US" sz="2895">
                <a:solidFill>
                  <a:srgbClr val="545454"/>
                </a:solidFill>
              </a:rPr>
              <a:t>        </a:t>
            </a:r>
            <a:r>
              <a:rPr lang="en-US" sz="2895">
                <a:solidFill>
                  <a:srgbClr val="545454"/>
                </a:solidFill>
                <a:sym typeface="Arial" panose="020B0604020202020204"/>
              </a:rPr>
              <a:t>UTKARSH SHRESTHA </a:t>
            </a:r>
            <a:r>
              <a:rPr lang="en-US" sz="2895">
                <a:solidFill>
                  <a:srgbClr val="545454"/>
                </a:solidFill>
              </a:rPr>
              <a:t>                                                                            PASHUPATI SAH</a:t>
            </a:r>
            <a:endParaRPr sz="2895">
              <a:solidFill>
                <a:srgbClr val="545454"/>
              </a:solidFill>
            </a:endParaRPr>
          </a:p>
        </p:txBody>
      </p:sp>
      <p:sp>
        <p:nvSpPr>
          <p:cNvPr id="95" name="Google Shape;95;p13"/>
          <p:cNvSpPr txBox="1"/>
          <p:nvPr/>
        </p:nvSpPr>
        <p:spPr>
          <a:xfrm>
            <a:off x="6493526" y="8444693"/>
            <a:ext cx="5967600" cy="2017395"/>
          </a:xfrm>
          <a:prstGeom prst="rect">
            <a:avLst/>
          </a:prstGeom>
          <a:noFill/>
          <a:ln>
            <a:noFill/>
          </a:ln>
        </p:spPr>
        <p:txBody>
          <a:bodyPr spcFirstLastPara="1" wrap="square" lIns="0" tIns="0" rIns="0" bIns="0" anchor="t" anchorCtr="0">
            <a:spAutoFit/>
          </a:bodyPr>
          <a:lstStyle/>
          <a:p>
            <a:pPr marL="0" marR="0" lvl="0" indent="0" algn="ctr" rtl="0">
              <a:lnSpc>
                <a:spcPct val="135000"/>
              </a:lnSpc>
              <a:spcBef>
                <a:spcPts val="0"/>
              </a:spcBef>
              <a:spcAft>
                <a:spcPts val="0"/>
              </a:spcAft>
              <a:buNone/>
            </a:pPr>
            <a:r>
              <a:rPr lang="en-US" sz="3235" b="0" i="0" u="none" strike="noStrike" cap="none">
                <a:solidFill>
                  <a:srgbClr val="02C37E"/>
                </a:solidFill>
                <a:latin typeface="Arial" panose="020B0604020202020204"/>
                <a:ea typeface="Arial" panose="020B0604020202020204"/>
                <a:cs typeface="Arial" panose="020B0604020202020204"/>
                <a:sym typeface="Arial" panose="020B0604020202020204"/>
              </a:rPr>
              <a:t>PRESENTED TO: </a:t>
            </a:r>
            <a:endParaRPr sz="3235" b="0" i="0" u="none" strike="noStrike" cap="none">
              <a:solidFill>
                <a:srgbClr val="02C37E"/>
              </a:solidFill>
              <a:latin typeface="Arial" panose="020B0604020202020204"/>
              <a:ea typeface="Arial" panose="020B0604020202020204"/>
              <a:cs typeface="Arial" panose="020B0604020202020204"/>
              <a:sym typeface="Arial" panose="020B0604020202020204"/>
            </a:endParaRPr>
          </a:p>
          <a:p>
            <a:pPr marL="0" marR="0" lvl="0" indent="0" algn="ctr" rtl="0">
              <a:lnSpc>
                <a:spcPct val="135000"/>
              </a:lnSpc>
              <a:spcBef>
                <a:spcPts val="0"/>
              </a:spcBef>
              <a:spcAft>
                <a:spcPts val="0"/>
              </a:spcAft>
              <a:buNone/>
            </a:pPr>
            <a:r>
              <a:rPr lang="en-US" sz="3235" b="0" i="0" u="none" strike="noStrike" cap="none">
                <a:solidFill>
                  <a:srgbClr val="02C37E"/>
                </a:solidFill>
                <a:latin typeface="Arial" panose="020B0604020202020204"/>
                <a:ea typeface="Arial" panose="020B0604020202020204"/>
                <a:cs typeface="Arial" panose="020B0604020202020204"/>
                <a:sym typeface="Arial" panose="020B0604020202020204"/>
              </a:rPr>
              <a:t> </a:t>
            </a:r>
            <a:r>
              <a:rPr lang="en-US" sz="3235">
                <a:solidFill>
                  <a:srgbClr val="FF3131"/>
                </a:solidFill>
              </a:rPr>
              <a:t>SOURAV KUMAR GIRI</a:t>
            </a:r>
            <a:endParaRPr lang="en-US" sz="3235">
              <a:solidFill>
                <a:srgbClr val="FF3131"/>
              </a:solidFill>
            </a:endParaRPr>
          </a:p>
          <a:p>
            <a:pPr marL="0" marR="0" lvl="0" indent="0" algn="ctr" rtl="0">
              <a:lnSpc>
                <a:spcPct val="135000"/>
              </a:lnSpc>
              <a:spcBef>
                <a:spcPts val="0"/>
              </a:spcBef>
              <a:spcAft>
                <a:spcPts val="0"/>
              </a:spcAft>
              <a:buNone/>
            </a:pPr>
            <a:endParaRPr sz="3235" b="0" i="0" u="none" strike="noStrike" cap="none">
              <a:solidFill>
                <a:srgbClr val="FF313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grpSp>
        <p:nvGrpSpPr>
          <p:cNvPr id="307" name="Google Shape;307;p22"/>
          <p:cNvGrpSpPr/>
          <p:nvPr/>
        </p:nvGrpSpPr>
        <p:grpSpPr>
          <a:xfrm rot="2700000">
            <a:off x="-3426540" y="-3736382"/>
            <a:ext cx="7415398" cy="3565095"/>
            <a:chOff x="0" y="0"/>
            <a:chExt cx="660400" cy="317500"/>
          </a:xfrm>
        </p:grpSpPr>
        <p:sp>
          <p:nvSpPr>
            <p:cNvPr id="308" name="Google Shape;308;p22"/>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22"/>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10" name="Google Shape;310;p22"/>
          <p:cNvCxnSpPr/>
          <p:nvPr/>
        </p:nvCxnSpPr>
        <p:spPr>
          <a:xfrm>
            <a:off x="-3889154" y="-2916833"/>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311" name="Google Shape;311;p22"/>
          <p:cNvCxnSpPr/>
          <p:nvPr/>
        </p:nvCxnSpPr>
        <p:spPr>
          <a:xfrm>
            <a:off x="-4103100" y="-2604156"/>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312" name="Google Shape;312;p22"/>
          <p:cNvCxnSpPr/>
          <p:nvPr/>
        </p:nvCxnSpPr>
        <p:spPr>
          <a:xfrm>
            <a:off x="-4282702" y="-2245686"/>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313" name="Google Shape;313;p22"/>
          <p:cNvCxnSpPr/>
          <p:nvPr/>
        </p:nvCxnSpPr>
        <p:spPr>
          <a:xfrm>
            <a:off x="-4148951" y="-1853261"/>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314" name="Google Shape;314;p22"/>
          <p:cNvCxnSpPr/>
          <p:nvPr/>
        </p:nvCxnSpPr>
        <p:spPr>
          <a:xfrm>
            <a:off x="-4292805" y="-1413585"/>
            <a:ext cx="4347674" cy="4347674"/>
          </a:xfrm>
          <a:prstGeom prst="straightConnector1">
            <a:avLst/>
          </a:prstGeom>
          <a:noFill/>
          <a:ln w="28575" cap="flat" cmpd="sng">
            <a:solidFill>
              <a:srgbClr val="8CA9AD"/>
            </a:solidFill>
            <a:prstDash val="solid"/>
            <a:round/>
            <a:headEnd type="none" w="sm" len="sm"/>
            <a:tailEnd type="none" w="sm" len="sm"/>
          </a:ln>
        </p:spPr>
      </p:cxnSp>
      <p:sp>
        <p:nvSpPr>
          <p:cNvPr id="315" name="Google Shape;315;p22"/>
          <p:cNvSpPr/>
          <p:nvPr/>
        </p:nvSpPr>
        <p:spPr>
          <a:xfrm rot="10800000">
            <a:off x="17307353" y="2089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316" name="Google Shape;316;p22"/>
          <p:cNvSpPr/>
          <p:nvPr/>
        </p:nvSpPr>
        <p:spPr>
          <a:xfrm>
            <a:off x="16223544" y="208948"/>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317" name="Google Shape;317;p22"/>
          <p:cNvSpPr/>
          <p:nvPr/>
        </p:nvSpPr>
        <p:spPr>
          <a:xfrm rot="-5400000">
            <a:off x="17204191" y="811938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318" name="Google Shape;318;p22"/>
          <p:cNvSpPr/>
          <p:nvPr/>
        </p:nvSpPr>
        <p:spPr>
          <a:xfrm>
            <a:off x="17204191" y="920319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319" name="Google Shape;319;p22"/>
          <p:cNvSpPr txBox="1"/>
          <p:nvPr/>
        </p:nvSpPr>
        <p:spPr>
          <a:xfrm>
            <a:off x="2930573" y="668708"/>
            <a:ext cx="12866041"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b="0" i="0" u="none" strike="noStrike" cap="none">
                <a:solidFill>
                  <a:srgbClr val="227C9D"/>
                </a:solidFill>
                <a:latin typeface="Arial" panose="020B0604020202020204"/>
                <a:ea typeface="Arial" panose="020B0604020202020204"/>
                <a:cs typeface="Arial" panose="020B0604020202020204"/>
                <a:sym typeface="Arial" panose="020B0604020202020204"/>
              </a:rPr>
              <a:t>ADVANTAGES OF SAMPARK</a:t>
            </a:r>
            <a:endParaRPr lang="en-US" sz="700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grpSp>
        <p:nvGrpSpPr>
          <p:cNvPr id="320" name="Google Shape;320;p22"/>
          <p:cNvGrpSpPr/>
          <p:nvPr/>
        </p:nvGrpSpPr>
        <p:grpSpPr>
          <a:xfrm>
            <a:off x="4759939" y="2744926"/>
            <a:ext cx="7821757" cy="1027869"/>
            <a:chOff x="0" y="0"/>
            <a:chExt cx="10429009" cy="1370492"/>
          </a:xfrm>
        </p:grpSpPr>
        <p:grpSp>
          <p:nvGrpSpPr>
            <p:cNvPr id="321" name="Google Shape;321;p22"/>
            <p:cNvGrpSpPr/>
            <p:nvPr/>
          </p:nvGrpSpPr>
          <p:grpSpPr>
            <a:xfrm>
              <a:off x="0" y="0"/>
              <a:ext cx="10429009" cy="1370492"/>
              <a:chOff x="0" y="0"/>
              <a:chExt cx="2060051" cy="270714"/>
            </a:xfrm>
          </p:grpSpPr>
          <p:sp>
            <p:nvSpPr>
              <p:cNvPr id="322" name="Google Shape;322;p22"/>
              <p:cNvSpPr/>
              <p:nvPr/>
            </p:nvSpPr>
            <p:spPr>
              <a:xfrm>
                <a:off x="0" y="0"/>
                <a:ext cx="2060051" cy="270714"/>
              </a:xfrm>
              <a:custGeom>
                <a:avLst/>
                <a:gdLst/>
                <a:ahLst/>
                <a:cxnLst/>
                <a:rect l="l" t="t" r="r" b="b"/>
                <a:pathLst>
                  <a:path w="2060051" h="270714" extrusionOk="0">
                    <a:moveTo>
                      <a:pt x="50479" y="0"/>
                    </a:moveTo>
                    <a:lnTo>
                      <a:pt x="2009572" y="0"/>
                    </a:lnTo>
                    <a:cubicBezTo>
                      <a:pt x="2037451" y="0"/>
                      <a:pt x="2060051" y="22600"/>
                      <a:pt x="2060051" y="50479"/>
                    </a:cubicBezTo>
                    <a:lnTo>
                      <a:pt x="2060051" y="220235"/>
                    </a:lnTo>
                    <a:cubicBezTo>
                      <a:pt x="2060051" y="248114"/>
                      <a:pt x="2037451" y="270714"/>
                      <a:pt x="2009572" y="270714"/>
                    </a:cubicBezTo>
                    <a:lnTo>
                      <a:pt x="50479" y="270714"/>
                    </a:lnTo>
                    <a:cubicBezTo>
                      <a:pt x="37091" y="270714"/>
                      <a:pt x="24252" y="265396"/>
                      <a:pt x="14785" y="255929"/>
                    </a:cubicBezTo>
                    <a:cubicBezTo>
                      <a:pt x="5318" y="246463"/>
                      <a:pt x="0" y="233623"/>
                      <a:pt x="0" y="220235"/>
                    </a:cubicBezTo>
                    <a:lnTo>
                      <a:pt x="0" y="50479"/>
                    </a:lnTo>
                    <a:cubicBezTo>
                      <a:pt x="0" y="37091"/>
                      <a:pt x="5318" y="24252"/>
                      <a:pt x="14785" y="14785"/>
                    </a:cubicBezTo>
                    <a:cubicBezTo>
                      <a:pt x="24252" y="5318"/>
                      <a:pt x="37091" y="0"/>
                      <a:pt x="50479" y="0"/>
                    </a:cubicBezTo>
                    <a:close/>
                  </a:path>
                </a:pathLst>
              </a:custGeom>
              <a:solidFill>
                <a:srgbClr val="02C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22"/>
              <p:cNvSpPr txBox="1"/>
              <p:nvPr/>
            </p:nvSpPr>
            <p:spPr>
              <a:xfrm>
                <a:off x="0" y="19050"/>
                <a:ext cx="2060051"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24" name="Google Shape;324;p22"/>
            <p:cNvSpPr txBox="1"/>
            <p:nvPr/>
          </p:nvSpPr>
          <p:spPr>
            <a:xfrm>
              <a:off x="496306" y="301932"/>
              <a:ext cx="9932703" cy="7586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Identifying at-risk customers</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326" name="Google Shape;326;p22"/>
          <p:cNvGrpSpPr/>
          <p:nvPr/>
        </p:nvGrpSpPr>
        <p:grpSpPr>
          <a:xfrm>
            <a:off x="4759939" y="4681567"/>
            <a:ext cx="7976378" cy="1088493"/>
            <a:chOff x="0" y="0"/>
            <a:chExt cx="10635170" cy="1451324"/>
          </a:xfrm>
        </p:grpSpPr>
        <p:grpSp>
          <p:nvGrpSpPr>
            <p:cNvPr id="327" name="Google Shape;327;p22"/>
            <p:cNvGrpSpPr/>
            <p:nvPr/>
          </p:nvGrpSpPr>
          <p:grpSpPr>
            <a:xfrm>
              <a:off x="0" y="0"/>
              <a:ext cx="10635170" cy="1370492"/>
              <a:chOff x="0" y="0"/>
              <a:chExt cx="2100774" cy="270714"/>
            </a:xfrm>
          </p:grpSpPr>
          <p:sp>
            <p:nvSpPr>
              <p:cNvPr id="328" name="Google Shape;328;p22"/>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694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22"/>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22"/>
            <p:cNvSpPr txBox="1"/>
            <p:nvPr/>
          </p:nvSpPr>
          <p:spPr>
            <a:xfrm>
              <a:off x="621322" y="15377"/>
              <a:ext cx="9686908" cy="143594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500" b="0" i="0" u="none" strike="noStrike" cap="none">
                  <a:solidFill>
                    <a:srgbClr val="FFFFFF"/>
                  </a:solidFill>
                  <a:latin typeface="Arial" panose="020B0604020202020204"/>
                  <a:ea typeface="Arial" panose="020B0604020202020204"/>
                  <a:cs typeface="Arial" panose="020B0604020202020204"/>
                  <a:sym typeface="Arial" panose="020B0604020202020204"/>
                </a:rPr>
                <a:t>Improved customer retention strategies</a:t>
              </a:r>
              <a:endParaRPr lang="en-US"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332" name="Google Shape;332;p22"/>
          <p:cNvGrpSpPr/>
          <p:nvPr/>
        </p:nvGrpSpPr>
        <p:grpSpPr>
          <a:xfrm>
            <a:off x="4870429" y="6690314"/>
            <a:ext cx="7976378" cy="1027869"/>
            <a:chOff x="0" y="0"/>
            <a:chExt cx="10635170" cy="1370492"/>
          </a:xfrm>
        </p:grpSpPr>
        <p:grpSp>
          <p:nvGrpSpPr>
            <p:cNvPr id="333" name="Google Shape;333;p22"/>
            <p:cNvGrpSpPr/>
            <p:nvPr/>
          </p:nvGrpSpPr>
          <p:grpSpPr>
            <a:xfrm>
              <a:off x="0" y="0"/>
              <a:ext cx="10635170" cy="1370492"/>
              <a:chOff x="0" y="0"/>
              <a:chExt cx="2100774" cy="270714"/>
            </a:xfrm>
          </p:grpSpPr>
          <p:sp>
            <p:nvSpPr>
              <p:cNvPr id="334" name="Google Shape;334;p22"/>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E6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22"/>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6" name="Google Shape;336;p22"/>
            <p:cNvSpPr txBox="1"/>
            <p:nvPr/>
          </p:nvSpPr>
          <p:spPr>
            <a:xfrm>
              <a:off x="483125" y="301932"/>
              <a:ext cx="9668920" cy="7586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Increased revenue</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grpSp>
        <p:nvGrpSpPr>
          <p:cNvPr id="338" name="Google Shape;338;p22"/>
          <p:cNvGrpSpPr/>
          <p:nvPr/>
        </p:nvGrpSpPr>
        <p:grpSpPr>
          <a:xfrm>
            <a:off x="4870429" y="8772085"/>
            <a:ext cx="7976378" cy="1186620"/>
            <a:chOff x="0" y="-211669"/>
            <a:chExt cx="10635170" cy="1582161"/>
          </a:xfrm>
        </p:grpSpPr>
        <p:grpSp>
          <p:nvGrpSpPr>
            <p:cNvPr id="339" name="Google Shape;339;p22"/>
            <p:cNvGrpSpPr/>
            <p:nvPr/>
          </p:nvGrpSpPr>
          <p:grpSpPr>
            <a:xfrm>
              <a:off x="0" y="-211669"/>
              <a:ext cx="10635170" cy="1582161"/>
              <a:chOff x="0" y="-41811"/>
              <a:chExt cx="2100774" cy="312525"/>
            </a:xfrm>
          </p:grpSpPr>
          <p:sp>
            <p:nvSpPr>
              <p:cNvPr id="340" name="Google Shape;340;p22"/>
              <p:cNvSpPr/>
              <p:nvPr/>
            </p:nvSpPr>
            <p:spPr>
              <a:xfrm>
                <a:off x="0" y="-41811"/>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227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2"/>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42" name="Google Shape;342;p22"/>
            <p:cNvSpPr txBox="1"/>
            <p:nvPr/>
          </p:nvSpPr>
          <p:spPr>
            <a:xfrm>
              <a:off x="491592" y="335798"/>
              <a:ext cx="9668920" cy="75861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Data-driven decision making</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82" name="Shape 482"/>
        <p:cNvGrpSpPr/>
        <p:nvPr/>
      </p:nvGrpSpPr>
      <p:grpSpPr>
        <a:xfrm>
          <a:off x="0" y="0"/>
          <a:ext cx="0" cy="0"/>
          <a:chOff x="0" y="0"/>
          <a:chExt cx="0" cy="0"/>
        </a:xfrm>
      </p:grpSpPr>
      <p:grpSp>
        <p:nvGrpSpPr>
          <p:cNvPr id="483" name="Google Shape;483;p30"/>
          <p:cNvGrpSpPr/>
          <p:nvPr/>
        </p:nvGrpSpPr>
        <p:grpSpPr>
          <a:xfrm rot="-2700000">
            <a:off x="14034654" y="-4091495"/>
            <a:ext cx="7415398" cy="3565095"/>
            <a:chOff x="0" y="0"/>
            <a:chExt cx="660400" cy="317500"/>
          </a:xfrm>
        </p:grpSpPr>
        <p:sp>
          <p:nvSpPr>
            <p:cNvPr id="484" name="Google Shape;484;p3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486" name="Google Shape;486;p30"/>
          <p:cNvCxnSpPr/>
          <p:nvPr/>
        </p:nvCxnSpPr>
        <p:spPr>
          <a:xfrm rot="10800000" flipH="1">
            <a:off x="16779354" y="-3323851"/>
            <a:ext cx="5132702" cy="5185216"/>
          </a:xfrm>
          <a:prstGeom prst="straightConnector1">
            <a:avLst/>
          </a:prstGeom>
          <a:noFill/>
          <a:ln w="28575" cap="flat" cmpd="sng">
            <a:solidFill>
              <a:srgbClr val="8CA9AD"/>
            </a:solidFill>
            <a:prstDash val="solid"/>
            <a:round/>
            <a:headEnd type="none" w="sm" len="sm"/>
            <a:tailEnd type="none" w="sm" len="sm"/>
          </a:ln>
        </p:spPr>
      </p:cxnSp>
      <p:cxnSp>
        <p:nvCxnSpPr>
          <p:cNvPr id="487" name="Google Shape;487;p30"/>
          <p:cNvCxnSpPr/>
          <p:nvPr/>
        </p:nvCxnSpPr>
        <p:spPr>
          <a:xfrm rot="10800000" flipH="1">
            <a:off x="17092031" y="-2963542"/>
            <a:ext cx="5038853" cy="5038853"/>
          </a:xfrm>
          <a:prstGeom prst="straightConnector1">
            <a:avLst/>
          </a:prstGeom>
          <a:noFill/>
          <a:ln w="28575" cap="flat" cmpd="sng">
            <a:solidFill>
              <a:srgbClr val="8CA9AD"/>
            </a:solidFill>
            <a:prstDash val="solid"/>
            <a:round/>
            <a:headEnd type="none" w="sm" len="sm"/>
            <a:tailEnd type="none" w="sm" len="sm"/>
          </a:ln>
        </p:spPr>
      </p:cxnSp>
      <p:sp>
        <p:nvSpPr>
          <p:cNvPr id="488" name="Google Shape;488;p30"/>
          <p:cNvSpPr/>
          <p:nvPr/>
        </p:nvSpPr>
        <p:spPr>
          <a:xfrm rot="5400000">
            <a:off x="-55109" y="-9230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489" name="Google Shape;489;p30"/>
          <p:cNvSpPr/>
          <p:nvPr/>
        </p:nvSpPr>
        <p:spPr>
          <a:xfrm rot="10800000">
            <a:off x="1028700" y="991503"/>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490" name="Google Shape;490;p30"/>
          <p:cNvSpPr/>
          <p:nvPr/>
        </p:nvSpPr>
        <p:spPr>
          <a:xfrm>
            <a:off x="-55109" y="991503"/>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491" name="Google Shape;491;p30"/>
          <p:cNvSpPr/>
          <p:nvPr/>
        </p:nvSpPr>
        <p:spPr>
          <a:xfrm rot="-5400000">
            <a:off x="17204191" y="811938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492" name="Google Shape;492;p30"/>
          <p:cNvSpPr/>
          <p:nvPr/>
        </p:nvSpPr>
        <p:spPr>
          <a:xfrm>
            <a:off x="17204191" y="920319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494" name="Google Shape;494;p30"/>
          <p:cNvSpPr txBox="1"/>
          <p:nvPr/>
        </p:nvSpPr>
        <p:spPr>
          <a:xfrm>
            <a:off x="2410430" y="877150"/>
            <a:ext cx="12866041" cy="203136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600" b="0" i="0" u="none" strike="noStrike" cap="none">
                <a:solidFill>
                  <a:srgbClr val="227C9D"/>
                </a:solidFill>
                <a:latin typeface="Arial" panose="020B0604020202020204"/>
                <a:ea typeface="Arial" panose="020B0604020202020204"/>
                <a:cs typeface="Arial" panose="020B0604020202020204"/>
                <a:sym typeface="Arial" panose="020B0604020202020204"/>
              </a:rPr>
              <a:t>UI OF OUR WEB APPLICATION</a:t>
            </a:r>
            <a:endParaRPr lang="en-US" sz="6600" b="0" i="0" u="none" strike="noStrike" cap="none">
              <a:solidFill>
                <a:srgbClr val="227C9D"/>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lang="en-US" sz="660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pic>
        <p:nvPicPr>
          <p:cNvPr id="4" name="Picture 3"/>
          <p:cNvPicPr>
            <a:picLocks noChangeAspect="1"/>
          </p:cNvPicPr>
          <p:nvPr/>
        </p:nvPicPr>
        <p:blipFill>
          <a:blip r:embed="rId4"/>
          <a:stretch>
            <a:fillRect/>
          </a:stretch>
        </p:blipFill>
        <p:spPr>
          <a:xfrm>
            <a:off x="1367155" y="3602990"/>
            <a:ext cx="15553690" cy="6591300"/>
          </a:xfrm>
          <a:prstGeom prst="rect">
            <a:avLst/>
          </a:prstGeom>
        </p:spPr>
      </p:pic>
      <p:sp>
        <p:nvSpPr>
          <p:cNvPr id="2" name="Text Box 1"/>
          <p:cNvSpPr txBox="1"/>
          <p:nvPr/>
        </p:nvSpPr>
        <p:spPr>
          <a:xfrm>
            <a:off x="5668645" y="2075180"/>
            <a:ext cx="6096000" cy="460375"/>
          </a:xfrm>
          <a:prstGeom prst="rect">
            <a:avLst/>
          </a:prstGeom>
          <a:noFill/>
        </p:spPr>
        <p:txBody>
          <a:bodyPr wrap="square" rtlCol="0">
            <a:spAutoFit/>
            <a:scene3d>
              <a:camera prst="orthographicFront"/>
              <a:lightRig rig="threePt" dir="t"/>
            </a:scene3d>
          </a:bodyPr>
          <a:p>
            <a:pPr algn="ctr"/>
            <a:r>
              <a:rPr lang="en-US" sz="2400">
                <a:solidFill>
                  <a:schemeClr val="accent1"/>
                </a:solidFill>
                <a:effectLst>
                  <a:outerShdw blurRad="38100" dist="25400" dir="5400000" algn="ctr" rotWithShape="0">
                    <a:srgbClr val="6E747A">
                      <a:alpha val="43000"/>
                    </a:srgbClr>
                  </a:outerShdw>
                </a:effectLst>
              </a:rPr>
              <a:t>MAIN PAGE OF OUR WEBSITE</a:t>
            </a:r>
            <a:endParaRPr lang="en-US" sz="2400">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5795645" y="2874645"/>
            <a:ext cx="6096000" cy="388620"/>
          </a:xfrm>
          <a:prstGeom prst="rect">
            <a:avLst/>
          </a:prstGeom>
          <a:noFill/>
        </p:spPr>
        <p:txBody>
          <a:bodyPr wrap="square" rtlCol="0">
            <a:noAutofit/>
            <a:scene3d>
              <a:camera prst="orthographicFront"/>
              <a:lightRig rig="threePt" dir="t"/>
            </a:scene3d>
          </a:bodyPr>
          <a:p>
            <a:pPr algn="ctr"/>
            <a:r>
              <a:rPr lang="en-US" sz="2000">
                <a:solidFill>
                  <a:schemeClr val="accent1"/>
                </a:solidFill>
                <a:effectLst>
                  <a:outerShdw blurRad="38100" dist="25400" dir="5400000" algn="ctr" rotWithShape="0">
                    <a:srgbClr val="6E747A">
                      <a:alpha val="43000"/>
                    </a:srgbClr>
                  </a:outerShdw>
                </a:effectLst>
              </a:rPr>
              <a:t>MADE WITH HTML , CSS ,TAILWIND,BOOTSTRAP</a:t>
            </a:r>
            <a:endParaRPr 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grpSp>
        <p:nvGrpSpPr>
          <p:cNvPr id="499" name="Google Shape;499;p31"/>
          <p:cNvGrpSpPr/>
          <p:nvPr/>
        </p:nvGrpSpPr>
        <p:grpSpPr>
          <a:xfrm rot="-2700000">
            <a:off x="14034654" y="-4091495"/>
            <a:ext cx="7415398" cy="3565095"/>
            <a:chOff x="0" y="0"/>
            <a:chExt cx="660400" cy="317500"/>
          </a:xfrm>
        </p:grpSpPr>
        <p:sp>
          <p:nvSpPr>
            <p:cNvPr id="500" name="Google Shape;500;p3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31"/>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2" name="Google Shape;502;p31"/>
          <p:cNvCxnSpPr/>
          <p:nvPr/>
        </p:nvCxnSpPr>
        <p:spPr>
          <a:xfrm rot="10800000" flipH="1">
            <a:off x="16779354" y="-3323851"/>
            <a:ext cx="5132702" cy="5185216"/>
          </a:xfrm>
          <a:prstGeom prst="straightConnector1">
            <a:avLst/>
          </a:prstGeom>
          <a:noFill/>
          <a:ln w="28575" cap="flat" cmpd="sng">
            <a:solidFill>
              <a:srgbClr val="8CA9AD"/>
            </a:solidFill>
            <a:prstDash val="solid"/>
            <a:round/>
            <a:headEnd type="none" w="sm" len="sm"/>
            <a:tailEnd type="none" w="sm" len="sm"/>
          </a:ln>
        </p:spPr>
      </p:cxnSp>
      <p:cxnSp>
        <p:nvCxnSpPr>
          <p:cNvPr id="503" name="Google Shape;503;p31"/>
          <p:cNvCxnSpPr/>
          <p:nvPr/>
        </p:nvCxnSpPr>
        <p:spPr>
          <a:xfrm rot="10800000" flipH="1">
            <a:off x="17092031" y="-2963542"/>
            <a:ext cx="5038853" cy="5038853"/>
          </a:xfrm>
          <a:prstGeom prst="straightConnector1">
            <a:avLst/>
          </a:prstGeom>
          <a:noFill/>
          <a:ln w="28575" cap="flat" cmpd="sng">
            <a:solidFill>
              <a:srgbClr val="8CA9AD"/>
            </a:solidFill>
            <a:prstDash val="solid"/>
            <a:round/>
            <a:headEnd type="none" w="sm" len="sm"/>
            <a:tailEnd type="none" w="sm" len="sm"/>
          </a:ln>
        </p:spPr>
      </p:cxnSp>
      <p:sp>
        <p:nvSpPr>
          <p:cNvPr id="504" name="Google Shape;504;p31"/>
          <p:cNvSpPr/>
          <p:nvPr/>
        </p:nvSpPr>
        <p:spPr>
          <a:xfrm rot="-5400000">
            <a:off x="17204191" y="811938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505" name="Google Shape;505;p31"/>
          <p:cNvSpPr/>
          <p:nvPr/>
        </p:nvSpPr>
        <p:spPr>
          <a:xfrm>
            <a:off x="17204191" y="920319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3" name="Text Box 2"/>
          <p:cNvSpPr txBox="1"/>
          <p:nvPr/>
        </p:nvSpPr>
        <p:spPr>
          <a:xfrm>
            <a:off x="5630545" y="1064260"/>
            <a:ext cx="6096000" cy="953135"/>
          </a:xfrm>
          <a:prstGeom prst="rect">
            <a:avLst/>
          </a:prstGeom>
          <a:noFill/>
        </p:spPr>
        <p:txBody>
          <a:bodyPr wrap="square" rtlCol="0">
            <a:spAutoFit/>
          </a:bodyPr>
          <a:p>
            <a:pPr algn="ctr"/>
            <a:r>
              <a:rPr lang="en-US" sz="2800">
                <a:solidFill>
                  <a:schemeClr val="accent1"/>
                </a:solidFill>
                <a:effectLst>
                  <a:outerShdw blurRad="38100" dist="25400" dir="5400000" algn="ctr" rotWithShape="0">
                    <a:srgbClr val="6E747A">
                      <a:alpha val="43000"/>
                    </a:srgbClr>
                  </a:outerShdw>
                </a:effectLst>
              </a:rPr>
              <a:t>PREDICTION PAGE : FORM SUBMISSION</a:t>
            </a:r>
            <a:endParaRPr lang="en-US"/>
          </a:p>
        </p:txBody>
      </p:sp>
      <p:pic>
        <p:nvPicPr>
          <p:cNvPr id="1" name="Picture 0"/>
          <p:cNvPicPr>
            <a:picLocks noChangeAspect="1"/>
          </p:cNvPicPr>
          <p:nvPr/>
        </p:nvPicPr>
        <p:blipFill>
          <a:blip r:embed="rId3"/>
          <a:stretch>
            <a:fillRect/>
          </a:stretch>
        </p:blipFill>
        <p:spPr>
          <a:xfrm>
            <a:off x="1737995" y="2374900"/>
            <a:ext cx="14811375" cy="69684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72" name="Shape 672"/>
        <p:cNvGrpSpPr/>
        <p:nvPr/>
      </p:nvGrpSpPr>
      <p:grpSpPr>
        <a:xfrm>
          <a:off x="0" y="0"/>
          <a:ext cx="0" cy="0"/>
          <a:chOff x="0" y="0"/>
          <a:chExt cx="0" cy="0"/>
        </a:xfrm>
      </p:grpSpPr>
      <p:sp>
        <p:nvSpPr>
          <p:cNvPr id="673" name="Google Shape;673;p39"/>
          <p:cNvSpPr/>
          <p:nvPr/>
        </p:nvSpPr>
        <p:spPr>
          <a:xfrm rot="5400000">
            <a:off x="16472600" y="-1325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4" name="Google Shape;674;p39"/>
          <p:cNvSpPr/>
          <p:nvPr/>
        </p:nvSpPr>
        <p:spPr>
          <a:xfrm rot="10800000">
            <a:off x="17556409" y="95126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675" name="Google Shape;675;p39"/>
          <p:cNvSpPr/>
          <p:nvPr/>
        </p:nvSpPr>
        <p:spPr>
          <a:xfrm>
            <a:off x="16472600" y="95126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676" name="Google Shape;676;p39"/>
          <p:cNvSpPr/>
          <p:nvPr/>
        </p:nvSpPr>
        <p:spPr>
          <a:xfrm rot="10800000">
            <a:off x="36673"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7" name="Google Shape;677;p39"/>
          <p:cNvSpPr/>
          <p:nvPr/>
        </p:nvSpPr>
        <p:spPr>
          <a:xfrm>
            <a:off x="36673" y="8449607"/>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678" name="Google Shape;678;p39"/>
          <p:cNvSpPr/>
          <p:nvPr/>
        </p:nvSpPr>
        <p:spPr>
          <a:xfrm rot="5400000">
            <a:off x="1120482"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grpSp>
        <p:nvGrpSpPr>
          <p:cNvPr id="679" name="Google Shape;679;p39"/>
          <p:cNvGrpSpPr/>
          <p:nvPr/>
        </p:nvGrpSpPr>
        <p:grpSpPr>
          <a:xfrm rot="2700000">
            <a:off x="-3551265" y="-4211147"/>
            <a:ext cx="7415398" cy="3565095"/>
            <a:chOff x="0" y="0"/>
            <a:chExt cx="660400" cy="317500"/>
          </a:xfrm>
        </p:grpSpPr>
        <p:sp>
          <p:nvSpPr>
            <p:cNvPr id="680" name="Google Shape;680;p3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682" name="Google Shape;682;p39"/>
          <p:cNvCxnSpPr/>
          <p:nvPr/>
        </p:nvCxnSpPr>
        <p:spPr>
          <a:xfrm>
            <a:off x="-4013878" y="-3391597"/>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683" name="Google Shape;683;p39"/>
          <p:cNvCxnSpPr/>
          <p:nvPr/>
        </p:nvCxnSpPr>
        <p:spPr>
          <a:xfrm>
            <a:off x="-4227825" y="-3078921"/>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684" name="Google Shape;684;p39"/>
          <p:cNvCxnSpPr/>
          <p:nvPr/>
        </p:nvCxnSpPr>
        <p:spPr>
          <a:xfrm>
            <a:off x="-4407426" y="-2720451"/>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685" name="Google Shape;685;p39"/>
          <p:cNvCxnSpPr/>
          <p:nvPr/>
        </p:nvCxnSpPr>
        <p:spPr>
          <a:xfrm>
            <a:off x="-4534081" y="-2334183"/>
            <a:ext cx="4690515" cy="4690515"/>
          </a:xfrm>
          <a:prstGeom prst="straightConnector1">
            <a:avLst/>
          </a:prstGeom>
          <a:noFill/>
          <a:ln w="28575" cap="flat" cmpd="sng">
            <a:solidFill>
              <a:srgbClr val="8CA9AD"/>
            </a:solidFill>
            <a:prstDash val="solid"/>
            <a:round/>
            <a:headEnd type="none" w="sm" len="sm"/>
            <a:tailEnd type="none" w="sm" len="sm"/>
          </a:ln>
        </p:spPr>
      </p:cxnSp>
      <p:sp>
        <p:nvSpPr>
          <p:cNvPr id="695" name="Google Shape;695;p39"/>
          <p:cNvSpPr txBox="1"/>
          <p:nvPr/>
        </p:nvSpPr>
        <p:spPr>
          <a:xfrm>
            <a:off x="13726516" y="4735007"/>
            <a:ext cx="3637325" cy="8973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15" b="0" i="0" u="none" strike="noStrike" cap="none">
                <a:solidFill>
                  <a:srgbClr val="FFFFFF"/>
                </a:solidFill>
                <a:latin typeface="Arial" panose="020B0604020202020204"/>
                <a:ea typeface="Arial" panose="020B0604020202020204"/>
                <a:cs typeface="Arial" panose="020B0604020202020204"/>
                <a:sym typeface="Arial" panose="020B0604020202020204"/>
              </a:rPr>
              <a:t>DATA-DRIVEN MANAGEMENT:</a:t>
            </a:r>
            <a:endParaRPr lang="en-US" sz="321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6" name="Google Shape;696;p39"/>
          <p:cNvSpPr txBox="1"/>
          <p:nvPr/>
        </p:nvSpPr>
        <p:spPr>
          <a:xfrm>
            <a:off x="7388143" y="1905038"/>
            <a:ext cx="4509089" cy="5022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rPr>
              <a:t>INCREAED REVENUE</a:t>
            </a:r>
            <a:endPar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7" name="Google Shape;697;p39"/>
          <p:cNvSpPr txBox="1"/>
          <p:nvPr/>
        </p:nvSpPr>
        <p:spPr>
          <a:xfrm>
            <a:off x="7978633" y="8367686"/>
            <a:ext cx="3711392" cy="150812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rPr>
              <a:t>ENHANCE CUSTOMER RETENTION</a:t>
            </a:r>
            <a:endPar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8" name="Google Shape;698;p39"/>
          <p:cNvSpPr txBox="1"/>
          <p:nvPr/>
        </p:nvSpPr>
        <p:spPr>
          <a:xfrm>
            <a:off x="1698253" y="5016181"/>
            <a:ext cx="3637325" cy="1784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65" b="0" i="0" u="none" strike="noStrike" cap="none">
                <a:solidFill>
                  <a:srgbClr val="FFFFFF"/>
                </a:solidFill>
                <a:latin typeface="Arial" panose="020B0604020202020204"/>
                <a:ea typeface="Arial" panose="020B0604020202020204"/>
                <a:cs typeface="Arial" panose="020B0604020202020204"/>
                <a:sym typeface="Arial" panose="020B0604020202020204"/>
              </a:rPr>
              <a:t>DRECRESES COST FR NEW CA</a:t>
            </a:r>
            <a:endParaRPr lang="en-US" sz="38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5"/>
          <a:stretch>
            <a:fillRect/>
          </a:stretch>
        </p:blipFill>
        <p:spPr>
          <a:xfrm>
            <a:off x="2998470" y="2862580"/>
            <a:ext cx="12912090" cy="6800850"/>
          </a:xfrm>
          <a:prstGeom prst="rect">
            <a:avLst/>
          </a:prstGeom>
        </p:spPr>
      </p:pic>
      <p:sp>
        <p:nvSpPr>
          <p:cNvPr id="3" name="Text Box 2"/>
          <p:cNvSpPr txBox="1"/>
          <p:nvPr/>
        </p:nvSpPr>
        <p:spPr>
          <a:xfrm>
            <a:off x="6245860" y="1697355"/>
            <a:ext cx="6096000" cy="829945"/>
          </a:xfrm>
          <a:prstGeom prst="rect">
            <a:avLst/>
          </a:prstGeom>
          <a:noFill/>
        </p:spPr>
        <p:txBody>
          <a:bodyPr wrap="square" rtlCol="0">
            <a:spAutoFit/>
          </a:bodyPr>
          <a:p>
            <a:pPr algn="ctr"/>
            <a:r>
              <a:rPr lang="en-US" sz="2400">
                <a:solidFill>
                  <a:schemeClr val="accent1"/>
                </a:solidFill>
                <a:effectLst>
                  <a:outerShdw blurRad="38100" dist="25400" dir="5400000" algn="ctr" rotWithShape="0">
                    <a:srgbClr val="6E747A">
                      <a:alpha val="43000"/>
                    </a:srgbClr>
                  </a:outerShdw>
                </a:effectLst>
              </a:rPr>
              <a:t>ANALYSIS PAGE FOR OUR CHURN MODEL</a:t>
            </a:r>
            <a:endParaRPr lang="en-US" sz="24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72" name="Shape 672"/>
        <p:cNvGrpSpPr/>
        <p:nvPr/>
      </p:nvGrpSpPr>
      <p:grpSpPr>
        <a:xfrm>
          <a:off x="0" y="0"/>
          <a:ext cx="0" cy="0"/>
          <a:chOff x="0" y="0"/>
          <a:chExt cx="0" cy="0"/>
        </a:xfrm>
      </p:grpSpPr>
      <p:sp>
        <p:nvSpPr>
          <p:cNvPr id="673" name="Google Shape;673;p39"/>
          <p:cNvSpPr/>
          <p:nvPr/>
        </p:nvSpPr>
        <p:spPr>
          <a:xfrm rot="5400000">
            <a:off x="16472600" y="-1325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4" name="Google Shape;674;p39"/>
          <p:cNvSpPr/>
          <p:nvPr/>
        </p:nvSpPr>
        <p:spPr>
          <a:xfrm rot="10800000">
            <a:off x="17556409" y="95126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675" name="Google Shape;675;p39"/>
          <p:cNvSpPr/>
          <p:nvPr/>
        </p:nvSpPr>
        <p:spPr>
          <a:xfrm>
            <a:off x="16472600" y="95126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676" name="Google Shape;676;p39"/>
          <p:cNvSpPr/>
          <p:nvPr/>
        </p:nvSpPr>
        <p:spPr>
          <a:xfrm rot="10800000">
            <a:off x="36673"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7" name="Google Shape;677;p39"/>
          <p:cNvSpPr/>
          <p:nvPr/>
        </p:nvSpPr>
        <p:spPr>
          <a:xfrm>
            <a:off x="36673" y="8449607"/>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678" name="Google Shape;678;p39"/>
          <p:cNvSpPr/>
          <p:nvPr/>
        </p:nvSpPr>
        <p:spPr>
          <a:xfrm rot="5400000">
            <a:off x="1120482"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grpSp>
        <p:nvGrpSpPr>
          <p:cNvPr id="679" name="Google Shape;679;p39"/>
          <p:cNvGrpSpPr/>
          <p:nvPr/>
        </p:nvGrpSpPr>
        <p:grpSpPr>
          <a:xfrm rot="2700000">
            <a:off x="-3551265" y="-4211147"/>
            <a:ext cx="7415398" cy="3565095"/>
            <a:chOff x="0" y="0"/>
            <a:chExt cx="660400" cy="317500"/>
          </a:xfrm>
        </p:grpSpPr>
        <p:sp>
          <p:nvSpPr>
            <p:cNvPr id="680" name="Google Shape;680;p3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682" name="Google Shape;682;p39"/>
          <p:cNvCxnSpPr/>
          <p:nvPr/>
        </p:nvCxnSpPr>
        <p:spPr>
          <a:xfrm>
            <a:off x="-4013878" y="-3391597"/>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683" name="Google Shape;683;p39"/>
          <p:cNvCxnSpPr/>
          <p:nvPr/>
        </p:nvCxnSpPr>
        <p:spPr>
          <a:xfrm>
            <a:off x="-4227825" y="-3078921"/>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684" name="Google Shape;684;p39"/>
          <p:cNvCxnSpPr/>
          <p:nvPr/>
        </p:nvCxnSpPr>
        <p:spPr>
          <a:xfrm>
            <a:off x="-4407426" y="-2720451"/>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685" name="Google Shape;685;p39"/>
          <p:cNvCxnSpPr/>
          <p:nvPr/>
        </p:nvCxnSpPr>
        <p:spPr>
          <a:xfrm>
            <a:off x="-4534081" y="-2334183"/>
            <a:ext cx="4690515" cy="4690515"/>
          </a:xfrm>
          <a:prstGeom prst="straightConnector1">
            <a:avLst/>
          </a:prstGeom>
          <a:noFill/>
          <a:ln w="28575" cap="flat" cmpd="sng">
            <a:solidFill>
              <a:srgbClr val="8CA9AD"/>
            </a:solidFill>
            <a:prstDash val="solid"/>
            <a:round/>
            <a:headEnd type="none" w="sm" len="sm"/>
            <a:tailEnd type="none" w="sm" len="sm"/>
          </a:ln>
        </p:spPr>
      </p:cxnSp>
      <p:sp>
        <p:nvSpPr>
          <p:cNvPr id="695" name="Google Shape;695;p39"/>
          <p:cNvSpPr txBox="1"/>
          <p:nvPr/>
        </p:nvSpPr>
        <p:spPr>
          <a:xfrm>
            <a:off x="13726516" y="4735007"/>
            <a:ext cx="3637325" cy="897385"/>
          </a:xfrm>
          <a:prstGeom prst="rect">
            <a:avLst/>
          </a:prstGeom>
          <a:noFill/>
          <a:ln>
            <a:noFill/>
          </a:ln>
        </p:spPr>
        <p:txBody>
          <a:bodyPr spcFirstLastPara="1" wrap="square" lIns="0" tIns="0" rIns="0" bIns="0" anchor="t" anchorCtr="0">
            <a:spAutoFit/>
          </a:bodyPr>
          <a:lstStyle/>
          <a:p>
            <a:pPr marL="0" indent="0" algn="ctr">
              <a:buNone/>
            </a:pPr>
            <a:r>
              <a:rPr lang="en-US" sz="3215" cap="none">
                <a:solidFill>
                  <a:srgbClr val="FFFFFF"/>
                </a:solidFill>
                <a:latin typeface="Arial" panose="020B0604020202020204"/>
                <a:ea typeface="Arial" panose="020B0604020202020204"/>
                <a:cs typeface="Arial" panose="020B0604020202020204"/>
                <a:sym typeface="Arial" panose="020B0604020202020204"/>
              </a:rPr>
              <a:t>DATA-DRIVEN MANAGEMENT:</a:t>
            </a:r>
            <a:endParaRPr lang="en-US" sz="3215"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7" name="Google Shape;697;p39"/>
          <p:cNvSpPr txBox="1"/>
          <p:nvPr/>
        </p:nvSpPr>
        <p:spPr>
          <a:xfrm>
            <a:off x="7978633" y="8367686"/>
            <a:ext cx="3711392" cy="1508125"/>
          </a:xfrm>
          <a:prstGeom prst="rect">
            <a:avLst/>
          </a:prstGeom>
          <a:noFill/>
          <a:ln>
            <a:noFill/>
          </a:ln>
        </p:spPr>
        <p:txBody>
          <a:bodyPr spcFirstLastPara="1" wrap="square" lIns="0" tIns="0" rIns="0" bIns="0" anchor="t" anchorCtr="0">
            <a:spAutoFit/>
          </a:bodyPr>
          <a:lstStyle/>
          <a:p>
            <a:pPr marL="0" indent="0" algn="ctr">
              <a:buNone/>
            </a:pPr>
            <a:r>
              <a:rPr lang="en-US" sz="3265" cap="none">
                <a:solidFill>
                  <a:srgbClr val="FFFFFF"/>
                </a:solidFill>
                <a:latin typeface="Arial" panose="020B0604020202020204"/>
                <a:ea typeface="Arial" panose="020B0604020202020204"/>
                <a:cs typeface="Arial" panose="020B0604020202020204"/>
                <a:sym typeface="Arial" panose="020B0604020202020204"/>
              </a:rPr>
              <a:t>ENHANCE CUSTOMER RETENTION</a:t>
            </a:r>
            <a:endParaRPr lang="en-US" sz="3265"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8" name="Google Shape;698;p39"/>
          <p:cNvSpPr txBox="1"/>
          <p:nvPr/>
        </p:nvSpPr>
        <p:spPr>
          <a:xfrm>
            <a:off x="1698253" y="5016181"/>
            <a:ext cx="3637325" cy="1784985"/>
          </a:xfrm>
          <a:prstGeom prst="rect">
            <a:avLst/>
          </a:prstGeom>
          <a:noFill/>
          <a:ln>
            <a:noFill/>
          </a:ln>
        </p:spPr>
        <p:txBody>
          <a:bodyPr spcFirstLastPara="1" wrap="square" lIns="0" tIns="0" rIns="0" bIns="0" anchor="t" anchorCtr="0">
            <a:spAutoFit/>
          </a:bodyPr>
          <a:lstStyle/>
          <a:p>
            <a:pPr marL="0" indent="0" algn="ctr">
              <a:buNone/>
            </a:pPr>
            <a:r>
              <a:rPr lang="en-US" sz="3865" cap="none">
                <a:solidFill>
                  <a:srgbClr val="FFFFFF"/>
                </a:solidFill>
                <a:latin typeface="Arial" panose="020B0604020202020204"/>
                <a:ea typeface="Arial" panose="020B0604020202020204"/>
                <a:cs typeface="Arial" panose="020B0604020202020204"/>
                <a:sym typeface="Arial" panose="020B0604020202020204"/>
              </a:rPr>
              <a:t>DRECRESES COST FR NEW CA</a:t>
            </a:r>
            <a:endParaRPr lang="en-US" sz="3865"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5"/>
          <a:stretch>
            <a:fillRect/>
          </a:stretch>
        </p:blipFill>
        <p:spPr>
          <a:xfrm>
            <a:off x="8933815" y="4226560"/>
            <a:ext cx="8791575" cy="4857750"/>
          </a:xfrm>
          <a:prstGeom prst="rect">
            <a:avLst/>
          </a:prstGeom>
        </p:spPr>
      </p:pic>
      <p:sp>
        <p:nvSpPr>
          <p:cNvPr id="5" name="Text Box 4"/>
          <p:cNvSpPr txBox="1"/>
          <p:nvPr/>
        </p:nvSpPr>
        <p:spPr>
          <a:xfrm>
            <a:off x="2204085" y="2698115"/>
            <a:ext cx="6096000" cy="1383665"/>
          </a:xfrm>
          <a:prstGeom prst="rect">
            <a:avLst/>
          </a:prstGeom>
          <a:noFill/>
        </p:spPr>
        <p:txBody>
          <a:bodyPr wrap="square" rtlCol="0">
            <a:spAutoFit/>
          </a:bodyPr>
          <a:p>
            <a:r>
              <a:rPr lang="en-US" sz="2800">
                <a:solidFill>
                  <a:schemeClr val="accent1"/>
                </a:solidFill>
                <a:effectLst>
                  <a:outerShdw blurRad="38100" dist="25400" dir="5400000" algn="ctr" rotWithShape="0">
                    <a:srgbClr val="6E747A">
                      <a:alpha val="43000"/>
                    </a:srgbClr>
                  </a:outerShdw>
                </a:effectLst>
              </a:rPr>
              <a:t>CODE SNIPPET FOR OUR FLASK APPLICATION : LOADING MODEL ONTO FLASK APPLICATION</a:t>
            </a:r>
            <a:endParaRPr lang="en-US" sz="280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6"/>
          <a:stretch>
            <a:fillRect/>
          </a:stretch>
        </p:blipFill>
        <p:spPr>
          <a:xfrm>
            <a:off x="1581785" y="4735195"/>
            <a:ext cx="7105650" cy="38411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72" name="Shape 672"/>
        <p:cNvGrpSpPr/>
        <p:nvPr/>
      </p:nvGrpSpPr>
      <p:grpSpPr>
        <a:xfrm>
          <a:off x="0" y="0"/>
          <a:ext cx="0" cy="0"/>
          <a:chOff x="0" y="0"/>
          <a:chExt cx="0" cy="0"/>
        </a:xfrm>
      </p:grpSpPr>
      <p:sp>
        <p:nvSpPr>
          <p:cNvPr id="673" name="Google Shape;673;p39"/>
          <p:cNvSpPr/>
          <p:nvPr/>
        </p:nvSpPr>
        <p:spPr>
          <a:xfrm rot="5400000">
            <a:off x="16472600" y="-1325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4" name="Google Shape;674;p39"/>
          <p:cNvSpPr/>
          <p:nvPr/>
        </p:nvSpPr>
        <p:spPr>
          <a:xfrm rot="10800000">
            <a:off x="17556409" y="95126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675" name="Google Shape;675;p39"/>
          <p:cNvSpPr/>
          <p:nvPr/>
        </p:nvSpPr>
        <p:spPr>
          <a:xfrm>
            <a:off x="16472600" y="95126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676" name="Google Shape;676;p39"/>
          <p:cNvSpPr/>
          <p:nvPr/>
        </p:nvSpPr>
        <p:spPr>
          <a:xfrm rot="10800000">
            <a:off x="36673"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7" name="Google Shape;677;p39"/>
          <p:cNvSpPr/>
          <p:nvPr/>
        </p:nvSpPr>
        <p:spPr>
          <a:xfrm>
            <a:off x="36673" y="8449607"/>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678" name="Google Shape;678;p39"/>
          <p:cNvSpPr/>
          <p:nvPr/>
        </p:nvSpPr>
        <p:spPr>
          <a:xfrm rot="5400000">
            <a:off x="1120482"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grpSp>
        <p:nvGrpSpPr>
          <p:cNvPr id="679" name="Google Shape;679;p39"/>
          <p:cNvGrpSpPr/>
          <p:nvPr/>
        </p:nvGrpSpPr>
        <p:grpSpPr>
          <a:xfrm rot="2700000">
            <a:off x="-3551265" y="-4211147"/>
            <a:ext cx="7415398" cy="3565095"/>
            <a:chOff x="0" y="0"/>
            <a:chExt cx="660400" cy="317500"/>
          </a:xfrm>
        </p:grpSpPr>
        <p:sp>
          <p:nvSpPr>
            <p:cNvPr id="680" name="Google Shape;680;p3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682" name="Google Shape;682;p39"/>
          <p:cNvCxnSpPr/>
          <p:nvPr/>
        </p:nvCxnSpPr>
        <p:spPr>
          <a:xfrm>
            <a:off x="-4013878" y="-3391597"/>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683" name="Google Shape;683;p39"/>
          <p:cNvCxnSpPr/>
          <p:nvPr/>
        </p:nvCxnSpPr>
        <p:spPr>
          <a:xfrm>
            <a:off x="-4227825" y="-3078921"/>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684" name="Google Shape;684;p39"/>
          <p:cNvCxnSpPr/>
          <p:nvPr/>
        </p:nvCxnSpPr>
        <p:spPr>
          <a:xfrm>
            <a:off x="-4407426" y="-2720451"/>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685" name="Google Shape;685;p39"/>
          <p:cNvCxnSpPr/>
          <p:nvPr/>
        </p:nvCxnSpPr>
        <p:spPr>
          <a:xfrm>
            <a:off x="-4534081" y="-2334183"/>
            <a:ext cx="4690515" cy="4690515"/>
          </a:xfrm>
          <a:prstGeom prst="straightConnector1">
            <a:avLst/>
          </a:prstGeom>
          <a:noFill/>
          <a:ln w="28575" cap="flat" cmpd="sng">
            <a:solidFill>
              <a:srgbClr val="8CA9AD"/>
            </a:solidFill>
            <a:prstDash val="solid"/>
            <a:round/>
            <a:headEnd type="none" w="sm" len="sm"/>
            <a:tailEnd type="none" w="sm" len="sm"/>
          </a:ln>
        </p:spPr>
      </p:cxnSp>
      <p:sp>
        <p:nvSpPr>
          <p:cNvPr id="695" name="Google Shape;695;p39"/>
          <p:cNvSpPr txBox="1"/>
          <p:nvPr/>
        </p:nvSpPr>
        <p:spPr>
          <a:xfrm>
            <a:off x="13726516" y="4735007"/>
            <a:ext cx="3637325" cy="897385"/>
          </a:xfrm>
          <a:prstGeom prst="rect">
            <a:avLst/>
          </a:prstGeom>
          <a:noFill/>
          <a:ln>
            <a:noFill/>
          </a:ln>
        </p:spPr>
        <p:txBody>
          <a:bodyPr spcFirstLastPara="1" wrap="square" lIns="0" tIns="0" rIns="0" bIns="0" anchor="t" anchorCtr="0">
            <a:spAutoFit/>
          </a:bodyPr>
          <a:lstStyle/>
          <a:p>
            <a:pPr marL="0" indent="0" algn="ctr">
              <a:buNone/>
            </a:pPr>
            <a:r>
              <a:rPr lang="en-US" sz="3215" cap="none">
                <a:solidFill>
                  <a:srgbClr val="FFFFFF"/>
                </a:solidFill>
                <a:latin typeface="Arial" panose="020B0604020202020204"/>
                <a:ea typeface="Arial" panose="020B0604020202020204"/>
                <a:cs typeface="Arial" panose="020B0604020202020204"/>
                <a:sym typeface="Arial" panose="020B0604020202020204"/>
              </a:rPr>
              <a:t>DATA-DRIVEN MANAGEMENT:</a:t>
            </a:r>
            <a:endParaRPr lang="en-US" sz="3215"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7" name="Google Shape;697;p39"/>
          <p:cNvSpPr txBox="1"/>
          <p:nvPr/>
        </p:nvSpPr>
        <p:spPr>
          <a:xfrm>
            <a:off x="7978633" y="8367686"/>
            <a:ext cx="3711392" cy="1508125"/>
          </a:xfrm>
          <a:prstGeom prst="rect">
            <a:avLst/>
          </a:prstGeom>
          <a:noFill/>
          <a:ln>
            <a:noFill/>
          </a:ln>
        </p:spPr>
        <p:txBody>
          <a:bodyPr spcFirstLastPara="1" wrap="square" lIns="0" tIns="0" rIns="0" bIns="0" anchor="t" anchorCtr="0">
            <a:spAutoFit/>
          </a:bodyPr>
          <a:lstStyle/>
          <a:p>
            <a:pPr marL="0" indent="0" algn="ctr">
              <a:buNone/>
            </a:pPr>
            <a:r>
              <a:rPr lang="en-US" sz="3265" cap="none">
                <a:solidFill>
                  <a:srgbClr val="FFFFFF"/>
                </a:solidFill>
                <a:latin typeface="Arial" panose="020B0604020202020204"/>
                <a:ea typeface="Arial" panose="020B0604020202020204"/>
                <a:cs typeface="Arial" panose="020B0604020202020204"/>
                <a:sym typeface="Arial" panose="020B0604020202020204"/>
              </a:rPr>
              <a:t>ENHANCE CUSTOMER RETENTION</a:t>
            </a:r>
            <a:endParaRPr lang="en-US" sz="3265"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8" name="Google Shape;698;p39"/>
          <p:cNvSpPr txBox="1"/>
          <p:nvPr/>
        </p:nvSpPr>
        <p:spPr>
          <a:xfrm>
            <a:off x="1698253" y="5016181"/>
            <a:ext cx="3637325" cy="1784985"/>
          </a:xfrm>
          <a:prstGeom prst="rect">
            <a:avLst/>
          </a:prstGeom>
          <a:noFill/>
          <a:ln>
            <a:noFill/>
          </a:ln>
        </p:spPr>
        <p:txBody>
          <a:bodyPr spcFirstLastPara="1" wrap="square" lIns="0" tIns="0" rIns="0" bIns="0" anchor="t" anchorCtr="0">
            <a:spAutoFit/>
          </a:bodyPr>
          <a:lstStyle/>
          <a:p>
            <a:pPr marL="0" indent="0" algn="ctr">
              <a:buNone/>
            </a:pPr>
            <a:r>
              <a:rPr lang="en-US" sz="3865" cap="none">
                <a:solidFill>
                  <a:srgbClr val="FFFFFF"/>
                </a:solidFill>
                <a:latin typeface="Arial" panose="020B0604020202020204"/>
                <a:ea typeface="Arial" panose="020B0604020202020204"/>
                <a:cs typeface="Arial" panose="020B0604020202020204"/>
                <a:sym typeface="Arial" panose="020B0604020202020204"/>
              </a:rPr>
              <a:t>DRECRESES COST FR NEW CA</a:t>
            </a:r>
            <a:endParaRPr lang="en-US" sz="3865"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 name="Text Box 4"/>
          <p:cNvSpPr txBox="1"/>
          <p:nvPr/>
        </p:nvSpPr>
        <p:spPr>
          <a:xfrm>
            <a:off x="2204085" y="2035175"/>
            <a:ext cx="6096000" cy="1383665"/>
          </a:xfrm>
          <a:prstGeom prst="rect">
            <a:avLst/>
          </a:prstGeom>
          <a:noFill/>
        </p:spPr>
        <p:txBody>
          <a:bodyPr wrap="square" rtlCol="0">
            <a:spAutoFit/>
          </a:bodyPr>
          <a:p>
            <a:r>
              <a:rPr lang="en-US" sz="2800">
                <a:solidFill>
                  <a:schemeClr val="accent1"/>
                </a:solidFill>
                <a:effectLst>
                  <a:outerShdw blurRad="38100" dist="25400" dir="5400000" algn="ctr" rotWithShape="0">
                    <a:srgbClr val="6E747A">
                      <a:alpha val="43000"/>
                    </a:srgbClr>
                  </a:outerShdw>
                </a:effectLst>
              </a:rPr>
              <a:t>CODE SNIPPET FOR OUR FLASK APPLICATION : FORM SUBMISSION</a:t>
            </a:r>
            <a:endParaRPr lang="en-US" sz="2800">
              <a:solidFill>
                <a:schemeClr val="accent1"/>
              </a:solidFill>
              <a:effectLst>
                <a:outerShdw blurRad="38100" dist="25400" dir="5400000" algn="ctr" rotWithShape="0">
                  <a:srgbClr val="6E747A">
                    <a:alpha val="43000"/>
                  </a:srgbClr>
                </a:outerShdw>
              </a:effectLst>
            </a:endParaRPr>
          </a:p>
        </p:txBody>
      </p:sp>
      <p:pic>
        <p:nvPicPr>
          <p:cNvPr id="2" name="Picture 1"/>
          <p:cNvPicPr>
            <a:picLocks noChangeAspect="1"/>
          </p:cNvPicPr>
          <p:nvPr/>
        </p:nvPicPr>
        <p:blipFill>
          <a:blip r:embed="rId5"/>
          <a:stretch>
            <a:fillRect/>
          </a:stretch>
        </p:blipFill>
        <p:spPr>
          <a:xfrm>
            <a:off x="2014220" y="3475355"/>
            <a:ext cx="6715125" cy="6000750"/>
          </a:xfrm>
          <a:prstGeom prst="rect">
            <a:avLst/>
          </a:prstGeom>
        </p:spPr>
      </p:pic>
      <p:pic>
        <p:nvPicPr>
          <p:cNvPr id="3" name="Picture 2"/>
          <p:cNvPicPr>
            <a:picLocks noChangeAspect="1"/>
          </p:cNvPicPr>
          <p:nvPr/>
        </p:nvPicPr>
        <p:blipFill>
          <a:blip r:embed="rId6"/>
          <a:stretch>
            <a:fillRect/>
          </a:stretch>
        </p:blipFill>
        <p:spPr>
          <a:xfrm>
            <a:off x="9225280" y="549910"/>
            <a:ext cx="6935470" cy="4843145"/>
          </a:xfrm>
          <a:prstGeom prst="rect">
            <a:avLst/>
          </a:prstGeom>
        </p:spPr>
      </p:pic>
      <p:pic>
        <p:nvPicPr>
          <p:cNvPr id="4" name="Picture 3"/>
          <p:cNvPicPr>
            <a:picLocks noChangeAspect="1"/>
          </p:cNvPicPr>
          <p:nvPr/>
        </p:nvPicPr>
        <p:blipFill>
          <a:blip r:embed="rId7"/>
          <a:stretch>
            <a:fillRect/>
          </a:stretch>
        </p:blipFill>
        <p:spPr>
          <a:xfrm>
            <a:off x="10352405" y="5554345"/>
            <a:ext cx="4448175" cy="44291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72" name="Shape 672"/>
        <p:cNvGrpSpPr/>
        <p:nvPr/>
      </p:nvGrpSpPr>
      <p:grpSpPr>
        <a:xfrm>
          <a:off x="0" y="0"/>
          <a:ext cx="0" cy="0"/>
          <a:chOff x="0" y="0"/>
          <a:chExt cx="0" cy="0"/>
        </a:xfrm>
      </p:grpSpPr>
      <p:sp>
        <p:nvSpPr>
          <p:cNvPr id="673" name="Google Shape;673;p39"/>
          <p:cNvSpPr/>
          <p:nvPr/>
        </p:nvSpPr>
        <p:spPr>
          <a:xfrm rot="5400000">
            <a:off x="16472600" y="-1325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4" name="Google Shape;674;p39"/>
          <p:cNvSpPr/>
          <p:nvPr/>
        </p:nvSpPr>
        <p:spPr>
          <a:xfrm rot="10800000">
            <a:off x="17556409" y="95126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675" name="Google Shape;675;p39"/>
          <p:cNvSpPr/>
          <p:nvPr/>
        </p:nvSpPr>
        <p:spPr>
          <a:xfrm>
            <a:off x="16472600" y="95126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676" name="Google Shape;676;p39"/>
          <p:cNvSpPr/>
          <p:nvPr/>
        </p:nvSpPr>
        <p:spPr>
          <a:xfrm rot="10800000">
            <a:off x="36673"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677" name="Google Shape;677;p39"/>
          <p:cNvSpPr/>
          <p:nvPr/>
        </p:nvSpPr>
        <p:spPr>
          <a:xfrm>
            <a:off x="36673" y="8449607"/>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678" name="Google Shape;678;p39"/>
          <p:cNvSpPr/>
          <p:nvPr/>
        </p:nvSpPr>
        <p:spPr>
          <a:xfrm rot="5400000">
            <a:off x="1120482" y="953341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grpSp>
        <p:nvGrpSpPr>
          <p:cNvPr id="679" name="Google Shape;679;p39"/>
          <p:cNvGrpSpPr/>
          <p:nvPr/>
        </p:nvGrpSpPr>
        <p:grpSpPr>
          <a:xfrm rot="2700000">
            <a:off x="-3551265" y="-4211147"/>
            <a:ext cx="7415398" cy="3565095"/>
            <a:chOff x="0" y="0"/>
            <a:chExt cx="660400" cy="317500"/>
          </a:xfrm>
        </p:grpSpPr>
        <p:sp>
          <p:nvSpPr>
            <p:cNvPr id="680" name="Google Shape;680;p3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682" name="Google Shape;682;p39"/>
          <p:cNvCxnSpPr/>
          <p:nvPr/>
        </p:nvCxnSpPr>
        <p:spPr>
          <a:xfrm>
            <a:off x="-4013878" y="-3391597"/>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683" name="Google Shape;683;p39"/>
          <p:cNvCxnSpPr/>
          <p:nvPr/>
        </p:nvCxnSpPr>
        <p:spPr>
          <a:xfrm>
            <a:off x="-4227825" y="-3078921"/>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684" name="Google Shape;684;p39"/>
          <p:cNvCxnSpPr/>
          <p:nvPr/>
        </p:nvCxnSpPr>
        <p:spPr>
          <a:xfrm>
            <a:off x="-4407426" y="-2720451"/>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685" name="Google Shape;685;p39"/>
          <p:cNvCxnSpPr/>
          <p:nvPr/>
        </p:nvCxnSpPr>
        <p:spPr>
          <a:xfrm>
            <a:off x="-4534081" y="-2334183"/>
            <a:ext cx="4690515" cy="4690515"/>
          </a:xfrm>
          <a:prstGeom prst="straightConnector1">
            <a:avLst/>
          </a:prstGeom>
          <a:noFill/>
          <a:ln w="28575" cap="flat" cmpd="sng">
            <a:solidFill>
              <a:srgbClr val="8CA9AD"/>
            </a:solidFill>
            <a:prstDash val="solid"/>
            <a:round/>
            <a:headEnd type="none" w="sm" len="sm"/>
            <a:tailEnd type="none" w="sm" len="sm"/>
          </a:ln>
        </p:spPr>
      </p:cxnSp>
      <p:sp>
        <p:nvSpPr>
          <p:cNvPr id="686" name="Google Shape;686;p39"/>
          <p:cNvSpPr/>
          <p:nvPr/>
        </p:nvSpPr>
        <p:spPr>
          <a:xfrm flipH="1">
            <a:off x="1120482" y="4011985"/>
            <a:ext cx="4589033" cy="2820170"/>
          </a:xfrm>
          <a:custGeom>
            <a:avLst/>
            <a:gdLst/>
            <a:ahLst/>
            <a:cxnLst/>
            <a:rect l="l" t="t" r="r" b="b"/>
            <a:pathLst>
              <a:path w="4589033" h="2820170" extrusionOk="0">
                <a:moveTo>
                  <a:pt x="4589033" y="0"/>
                </a:moveTo>
                <a:lnTo>
                  <a:pt x="0" y="0"/>
                </a:lnTo>
                <a:lnTo>
                  <a:pt x="0" y="2820170"/>
                </a:lnTo>
                <a:lnTo>
                  <a:pt x="4589033" y="2820170"/>
                </a:lnTo>
                <a:lnTo>
                  <a:pt x="4589033" y="0"/>
                </a:lnTo>
                <a:close/>
              </a:path>
            </a:pathLst>
          </a:custGeom>
          <a:blipFill rotWithShape="1">
            <a:blip r:embed="rId5"/>
            <a:stretch>
              <a:fillRect/>
            </a:stretch>
          </a:blipFill>
          <a:ln>
            <a:noFill/>
          </a:ln>
        </p:spPr>
      </p:sp>
      <p:sp>
        <p:nvSpPr>
          <p:cNvPr id="687" name="Google Shape;687;p39"/>
          <p:cNvSpPr/>
          <p:nvPr/>
        </p:nvSpPr>
        <p:spPr>
          <a:xfrm flipH="1">
            <a:off x="13006255" y="3516353"/>
            <a:ext cx="4589033" cy="2820170"/>
          </a:xfrm>
          <a:custGeom>
            <a:avLst/>
            <a:gdLst/>
            <a:ahLst/>
            <a:cxnLst/>
            <a:rect l="l" t="t" r="r" b="b"/>
            <a:pathLst>
              <a:path w="4589033" h="2820170" extrusionOk="0">
                <a:moveTo>
                  <a:pt x="4589033" y="0"/>
                </a:moveTo>
                <a:lnTo>
                  <a:pt x="0" y="0"/>
                </a:lnTo>
                <a:lnTo>
                  <a:pt x="0" y="2820169"/>
                </a:lnTo>
                <a:lnTo>
                  <a:pt x="4589033" y="2820169"/>
                </a:lnTo>
                <a:lnTo>
                  <a:pt x="4589033" y="0"/>
                </a:lnTo>
                <a:close/>
              </a:path>
            </a:pathLst>
          </a:custGeom>
          <a:blipFill rotWithShape="1">
            <a:blip r:embed="rId6"/>
            <a:stretch>
              <a:fillRect/>
            </a:stretch>
          </a:blipFill>
          <a:ln>
            <a:noFill/>
          </a:ln>
        </p:spPr>
      </p:sp>
      <p:sp>
        <p:nvSpPr>
          <p:cNvPr id="688" name="Google Shape;688;p39"/>
          <p:cNvSpPr/>
          <p:nvPr/>
        </p:nvSpPr>
        <p:spPr>
          <a:xfrm>
            <a:off x="7251302" y="271490"/>
            <a:ext cx="4782770" cy="2939230"/>
          </a:xfrm>
          <a:custGeom>
            <a:avLst/>
            <a:gdLst/>
            <a:ahLst/>
            <a:cxnLst/>
            <a:rect l="l" t="t" r="r" b="b"/>
            <a:pathLst>
              <a:path w="4782770" h="2939230" extrusionOk="0">
                <a:moveTo>
                  <a:pt x="0" y="0"/>
                </a:moveTo>
                <a:lnTo>
                  <a:pt x="4782771" y="0"/>
                </a:lnTo>
                <a:lnTo>
                  <a:pt x="4782771" y="2939229"/>
                </a:lnTo>
                <a:lnTo>
                  <a:pt x="0" y="2939229"/>
                </a:lnTo>
                <a:lnTo>
                  <a:pt x="0" y="0"/>
                </a:lnTo>
                <a:close/>
              </a:path>
            </a:pathLst>
          </a:custGeom>
          <a:blipFill rotWithShape="1">
            <a:blip r:embed="rId7"/>
            <a:stretch>
              <a:fillRect/>
            </a:stretch>
          </a:blipFill>
          <a:ln>
            <a:noFill/>
          </a:ln>
        </p:spPr>
      </p:sp>
      <p:sp>
        <p:nvSpPr>
          <p:cNvPr id="689" name="Google Shape;689;p39"/>
          <p:cNvSpPr/>
          <p:nvPr/>
        </p:nvSpPr>
        <p:spPr>
          <a:xfrm>
            <a:off x="7699970" y="7114798"/>
            <a:ext cx="4787751" cy="2942291"/>
          </a:xfrm>
          <a:custGeom>
            <a:avLst/>
            <a:gdLst/>
            <a:ahLst/>
            <a:cxnLst/>
            <a:rect l="l" t="t" r="r" b="b"/>
            <a:pathLst>
              <a:path w="4787751" h="2942291" extrusionOk="0">
                <a:moveTo>
                  <a:pt x="0" y="0"/>
                </a:moveTo>
                <a:lnTo>
                  <a:pt x="4787752" y="0"/>
                </a:lnTo>
                <a:lnTo>
                  <a:pt x="4787752" y="2942291"/>
                </a:lnTo>
                <a:lnTo>
                  <a:pt x="0" y="2942291"/>
                </a:lnTo>
                <a:lnTo>
                  <a:pt x="0" y="0"/>
                </a:lnTo>
                <a:close/>
              </a:path>
            </a:pathLst>
          </a:custGeom>
          <a:blipFill rotWithShape="1">
            <a:blip r:embed="rId8"/>
            <a:stretch>
              <a:fillRect/>
            </a:stretch>
          </a:blipFill>
          <a:ln>
            <a:noFill/>
          </a:ln>
        </p:spPr>
      </p:sp>
      <p:sp>
        <p:nvSpPr>
          <p:cNvPr id="690" name="Google Shape;690;p39"/>
          <p:cNvSpPr/>
          <p:nvPr/>
        </p:nvSpPr>
        <p:spPr>
          <a:xfrm rot="-395493">
            <a:off x="10671724" y="5194455"/>
            <a:ext cx="1343464" cy="406398"/>
          </a:xfrm>
          <a:custGeom>
            <a:avLst/>
            <a:gdLst/>
            <a:ahLst/>
            <a:cxnLst/>
            <a:rect l="l" t="t" r="r" b="b"/>
            <a:pathLst>
              <a:path w="1343464" h="406398" extrusionOk="0">
                <a:moveTo>
                  <a:pt x="0" y="0"/>
                </a:moveTo>
                <a:lnTo>
                  <a:pt x="1343464" y="0"/>
                </a:lnTo>
                <a:lnTo>
                  <a:pt x="1343464" y="406398"/>
                </a:lnTo>
                <a:lnTo>
                  <a:pt x="0" y="406398"/>
                </a:lnTo>
                <a:lnTo>
                  <a:pt x="0" y="0"/>
                </a:lnTo>
                <a:close/>
              </a:path>
            </a:pathLst>
          </a:custGeom>
          <a:blipFill rotWithShape="1">
            <a:blip r:embed="rId9"/>
            <a:stretch>
              <a:fillRect/>
            </a:stretch>
          </a:blipFill>
          <a:ln>
            <a:noFill/>
          </a:ln>
        </p:spPr>
      </p:sp>
      <p:sp>
        <p:nvSpPr>
          <p:cNvPr id="691" name="Google Shape;691;p39"/>
          <p:cNvSpPr/>
          <p:nvPr/>
        </p:nvSpPr>
        <p:spPr>
          <a:xfrm rot="4956411">
            <a:off x="8276563" y="6588180"/>
            <a:ext cx="1214335" cy="367336"/>
          </a:xfrm>
          <a:custGeom>
            <a:avLst/>
            <a:gdLst/>
            <a:ahLst/>
            <a:cxnLst/>
            <a:rect l="l" t="t" r="r" b="b"/>
            <a:pathLst>
              <a:path w="1214335" h="367336" extrusionOk="0">
                <a:moveTo>
                  <a:pt x="0" y="0"/>
                </a:moveTo>
                <a:lnTo>
                  <a:pt x="1214335" y="0"/>
                </a:lnTo>
                <a:lnTo>
                  <a:pt x="1214335" y="367336"/>
                </a:lnTo>
                <a:lnTo>
                  <a:pt x="0" y="367336"/>
                </a:lnTo>
                <a:lnTo>
                  <a:pt x="0" y="0"/>
                </a:lnTo>
                <a:close/>
              </a:path>
            </a:pathLst>
          </a:custGeom>
          <a:blipFill rotWithShape="1">
            <a:blip r:embed="rId9"/>
            <a:stretch>
              <a:fillRect/>
            </a:stretch>
          </a:blipFill>
          <a:ln>
            <a:noFill/>
          </a:ln>
        </p:spPr>
      </p:sp>
      <p:sp>
        <p:nvSpPr>
          <p:cNvPr id="692" name="Google Shape;692;p39"/>
          <p:cNvSpPr/>
          <p:nvPr/>
        </p:nvSpPr>
        <p:spPr>
          <a:xfrm rot="-5182863">
            <a:off x="8166297" y="4066120"/>
            <a:ext cx="1439923" cy="435577"/>
          </a:xfrm>
          <a:custGeom>
            <a:avLst/>
            <a:gdLst/>
            <a:ahLst/>
            <a:cxnLst/>
            <a:rect l="l" t="t" r="r" b="b"/>
            <a:pathLst>
              <a:path w="1439923" h="435577" extrusionOk="0">
                <a:moveTo>
                  <a:pt x="0" y="0"/>
                </a:moveTo>
                <a:lnTo>
                  <a:pt x="1439924" y="0"/>
                </a:lnTo>
                <a:lnTo>
                  <a:pt x="1439924" y="435577"/>
                </a:lnTo>
                <a:lnTo>
                  <a:pt x="0" y="435577"/>
                </a:lnTo>
                <a:lnTo>
                  <a:pt x="0" y="0"/>
                </a:lnTo>
                <a:close/>
              </a:path>
            </a:pathLst>
          </a:custGeom>
          <a:blipFill rotWithShape="1">
            <a:blip r:embed="rId9"/>
            <a:stretch>
              <a:fillRect/>
            </a:stretch>
          </a:blipFill>
          <a:ln>
            <a:noFill/>
          </a:ln>
        </p:spPr>
      </p:sp>
      <p:sp>
        <p:nvSpPr>
          <p:cNvPr id="693" name="Google Shape;693;p39"/>
          <p:cNvSpPr/>
          <p:nvPr/>
        </p:nvSpPr>
        <p:spPr>
          <a:xfrm rot="10581201">
            <a:off x="6247653" y="5221237"/>
            <a:ext cx="1439923" cy="435577"/>
          </a:xfrm>
          <a:custGeom>
            <a:avLst/>
            <a:gdLst/>
            <a:ahLst/>
            <a:cxnLst/>
            <a:rect l="l" t="t" r="r" b="b"/>
            <a:pathLst>
              <a:path w="1439923" h="435577" extrusionOk="0">
                <a:moveTo>
                  <a:pt x="0" y="0"/>
                </a:moveTo>
                <a:lnTo>
                  <a:pt x="1439923" y="0"/>
                </a:lnTo>
                <a:lnTo>
                  <a:pt x="1439923" y="435576"/>
                </a:lnTo>
                <a:lnTo>
                  <a:pt x="0" y="435576"/>
                </a:lnTo>
                <a:lnTo>
                  <a:pt x="0" y="0"/>
                </a:lnTo>
                <a:close/>
              </a:path>
            </a:pathLst>
          </a:custGeom>
          <a:blipFill rotWithShape="1">
            <a:blip r:embed="rId9"/>
            <a:stretch>
              <a:fillRect/>
            </a:stretch>
          </a:blipFill>
          <a:ln>
            <a:noFill/>
          </a:ln>
        </p:spPr>
      </p:sp>
      <p:sp>
        <p:nvSpPr>
          <p:cNvPr id="694" name="Google Shape;694;p39"/>
          <p:cNvSpPr txBox="1"/>
          <p:nvPr/>
        </p:nvSpPr>
        <p:spPr>
          <a:xfrm>
            <a:off x="6967615" y="5109164"/>
            <a:ext cx="4213165" cy="113855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700" b="0" i="0" u="none" strike="noStrike" cap="none">
                <a:solidFill>
                  <a:srgbClr val="FF3131"/>
                </a:solidFill>
                <a:latin typeface="Arial" panose="020B0604020202020204"/>
                <a:ea typeface="Arial" panose="020B0604020202020204"/>
                <a:cs typeface="Arial" panose="020B0604020202020204"/>
                <a:sym typeface="Arial" panose="020B0604020202020204"/>
              </a:rPr>
              <a:t>SAMPARKA ENHANCES </a:t>
            </a:r>
            <a:endParaRPr lang="en-US" sz="3700" b="0" i="0" u="none" strike="noStrike" cap="none">
              <a:solidFill>
                <a:srgbClr val="FF3131"/>
              </a:solidFill>
              <a:latin typeface="Arial" panose="020B0604020202020204"/>
              <a:ea typeface="Arial" panose="020B0604020202020204"/>
              <a:cs typeface="Arial" panose="020B0604020202020204"/>
              <a:sym typeface="Arial" panose="020B0604020202020204"/>
            </a:endParaRPr>
          </a:p>
        </p:txBody>
      </p:sp>
      <p:sp>
        <p:nvSpPr>
          <p:cNvPr id="695" name="Google Shape;695;p39"/>
          <p:cNvSpPr txBox="1"/>
          <p:nvPr/>
        </p:nvSpPr>
        <p:spPr>
          <a:xfrm>
            <a:off x="13726516" y="4735007"/>
            <a:ext cx="3637325" cy="8973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15" b="0" i="0" u="none" strike="noStrike" cap="none">
                <a:solidFill>
                  <a:srgbClr val="FFFFFF"/>
                </a:solidFill>
                <a:latin typeface="Arial" panose="020B0604020202020204"/>
                <a:ea typeface="Arial" panose="020B0604020202020204"/>
                <a:cs typeface="Arial" panose="020B0604020202020204"/>
                <a:sym typeface="Arial" panose="020B0604020202020204"/>
              </a:rPr>
              <a:t>DATA-DRIVEN MANAGEMENT:</a:t>
            </a:r>
            <a:endParaRPr lang="en-US" sz="321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6" name="Google Shape;696;p39"/>
          <p:cNvSpPr txBox="1"/>
          <p:nvPr/>
        </p:nvSpPr>
        <p:spPr>
          <a:xfrm>
            <a:off x="7388143" y="1905038"/>
            <a:ext cx="4509089" cy="100520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rPr>
              <a:t>INCREASED REVENUE</a:t>
            </a:r>
            <a:endPar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7" name="Google Shape;697;p39"/>
          <p:cNvSpPr txBox="1"/>
          <p:nvPr/>
        </p:nvSpPr>
        <p:spPr>
          <a:xfrm>
            <a:off x="7978633" y="8367686"/>
            <a:ext cx="3711392" cy="150812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rPr>
              <a:t>ENHANCED CUSTOMER RETENTION</a:t>
            </a:r>
            <a:endParaRPr lang="en-US" sz="32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98" name="Google Shape;698;p39"/>
          <p:cNvSpPr txBox="1"/>
          <p:nvPr/>
        </p:nvSpPr>
        <p:spPr>
          <a:xfrm>
            <a:off x="1698253" y="5016181"/>
            <a:ext cx="3637325" cy="1784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865" b="0" i="0" u="none" strike="noStrike" cap="none">
                <a:solidFill>
                  <a:srgbClr val="FFFFFF"/>
                </a:solidFill>
                <a:latin typeface="Arial" panose="020B0604020202020204"/>
                <a:ea typeface="Arial" panose="020B0604020202020204"/>
                <a:cs typeface="Arial" panose="020B0604020202020204"/>
                <a:sym typeface="Arial" panose="020B0604020202020204"/>
              </a:rPr>
              <a:t>DRECRESES COST FOR NEW CA</a:t>
            </a:r>
            <a:endParaRPr lang="en-US" sz="3865"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40"/>
          <p:cNvSpPr txBox="1"/>
          <p:nvPr/>
        </p:nvSpPr>
        <p:spPr>
          <a:xfrm>
            <a:off x="6403804" y="402243"/>
            <a:ext cx="5480392" cy="85280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rPr>
              <a:t>CONCLUSION</a:t>
            </a:r>
            <a:endPar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endParaRPr>
          </a:p>
        </p:txBody>
      </p:sp>
      <p:sp>
        <p:nvSpPr>
          <p:cNvPr id="704" name="Google Shape;704;p40"/>
          <p:cNvSpPr/>
          <p:nvPr/>
        </p:nvSpPr>
        <p:spPr>
          <a:xfrm rot="10800000">
            <a:off x="79848" y="7076395"/>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5" name="Google Shape;705;p40"/>
          <p:cNvSpPr/>
          <p:nvPr/>
        </p:nvSpPr>
        <p:spPr>
          <a:xfrm>
            <a:off x="1154132" y="710497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706" name="Google Shape;706;p40"/>
          <p:cNvSpPr/>
          <p:nvPr/>
        </p:nvSpPr>
        <p:spPr>
          <a:xfrm>
            <a:off x="70323" y="8188779"/>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7" name="Google Shape;707;p40"/>
          <p:cNvSpPr/>
          <p:nvPr/>
        </p:nvSpPr>
        <p:spPr>
          <a:xfrm rot="10800000">
            <a:off x="70323"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2"/>
            <a:stretch>
              <a:fillRect/>
            </a:stretch>
          </a:blipFill>
          <a:ln>
            <a:noFill/>
          </a:ln>
        </p:spPr>
      </p:sp>
      <p:sp>
        <p:nvSpPr>
          <p:cNvPr id="708" name="Google Shape;708;p40"/>
          <p:cNvSpPr/>
          <p:nvPr/>
        </p:nvSpPr>
        <p:spPr>
          <a:xfrm rot="-5400000">
            <a:off x="1154132"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3"/>
            <a:stretch>
              <a:fillRect/>
            </a:stretch>
          </a:blipFill>
          <a:ln>
            <a:noFill/>
          </a:ln>
        </p:spPr>
      </p:sp>
      <p:sp>
        <p:nvSpPr>
          <p:cNvPr id="709" name="Google Shape;709;p40"/>
          <p:cNvSpPr txBox="1"/>
          <p:nvPr/>
        </p:nvSpPr>
        <p:spPr>
          <a:xfrm>
            <a:off x="2779845" y="1975655"/>
            <a:ext cx="13211905" cy="4443095"/>
          </a:xfrm>
          <a:prstGeom prst="rect">
            <a:avLst/>
          </a:prstGeom>
          <a:noFill/>
          <a:ln>
            <a:noFill/>
          </a:ln>
        </p:spPr>
        <p:txBody>
          <a:bodyPr spcFirstLastPara="1" wrap="square" lIns="0" tIns="0" rIns="0" bIns="0" anchor="t" anchorCtr="0">
            <a:spAutoFit/>
          </a:bodyPr>
          <a:lstStyle/>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rPr>
              <a:t>In conclusion, our analysis demonstrates the efficacy of machine learning in predicting churn. By identifying key factors influencing customer attrition and deploying robust models, we can proactively address churn risk. Moving forward, implementing targeted retention strategies and fostering cross-functional collaboration will be paramount for maximizing customer retention and business growth.</a:t>
            </a: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p:txBody>
      </p:sp>
      <p:grpSp>
        <p:nvGrpSpPr>
          <p:cNvPr id="710" name="Google Shape;710;p40"/>
          <p:cNvGrpSpPr/>
          <p:nvPr/>
        </p:nvGrpSpPr>
        <p:grpSpPr>
          <a:xfrm>
            <a:off x="13133734" y="5475036"/>
            <a:ext cx="8837380" cy="8845601"/>
            <a:chOff x="13508" y="0"/>
            <a:chExt cx="11783172" cy="11794135"/>
          </a:xfrm>
        </p:grpSpPr>
        <p:grpSp>
          <p:nvGrpSpPr>
            <p:cNvPr id="711" name="Google Shape;711;p40"/>
            <p:cNvGrpSpPr/>
            <p:nvPr/>
          </p:nvGrpSpPr>
          <p:grpSpPr>
            <a:xfrm rot="2700000">
              <a:off x="1676828" y="2799524"/>
              <a:ext cx="9887197" cy="4753460"/>
              <a:chOff x="0" y="0"/>
              <a:chExt cx="660400" cy="317500"/>
            </a:xfrm>
          </p:grpSpPr>
          <p:sp>
            <p:nvSpPr>
              <p:cNvPr id="712" name="Google Shape;712;p4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4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714" name="Google Shape;714;p40"/>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715" name="Google Shape;715;p40"/>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716" name="Google Shape;716;p40"/>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717" name="Google Shape;717;p40"/>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718" name="Google Shape;718;p40"/>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719" name="Google Shape;719;p40"/>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720" name="Google Shape;720;p40"/>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721" name="Google Shape;721;p40"/>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722" name="Google Shape;722;p40"/>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40"/>
          <p:cNvSpPr txBox="1"/>
          <p:nvPr/>
        </p:nvSpPr>
        <p:spPr>
          <a:xfrm>
            <a:off x="5779770" y="401955"/>
            <a:ext cx="6104890" cy="852805"/>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rPr>
              <a:t>FUTURE SCOPE</a:t>
            </a:r>
            <a:endPar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endParaRPr>
          </a:p>
        </p:txBody>
      </p:sp>
      <p:sp>
        <p:nvSpPr>
          <p:cNvPr id="704" name="Google Shape;704;p40"/>
          <p:cNvSpPr/>
          <p:nvPr/>
        </p:nvSpPr>
        <p:spPr>
          <a:xfrm rot="10800000">
            <a:off x="79848" y="7076395"/>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5" name="Google Shape;705;p40"/>
          <p:cNvSpPr/>
          <p:nvPr/>
        </p:nvSpPr>
        <p:spPr>
          <a:xfrm>
            <a:off x="1154132" y="710497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706" name="Google Shape;706;p40"/>
          <p:cNvSpPr/>
          <p:nvPr/>
        </p:nvSpPr>
        <p:spPr>
          <a:xfrm>
            <a:off x="70323" y="8188779"/>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7" name="Google Shape;707;p40"/>
          <p:cNvSpPr/>
          <p:nvPr/>
        </p:nvSpPr>
        <p:spPr>
          <a:xfrm rot="10800000">
            <a:off x="70323"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2"/>
            <a:stretch>
              <a:fillRect/>
            </a:stretch>
          </a:blipFill>
          <a:ln>
            <a:noFill/>
          </a:ln>
        </p:spPr>
      </p:sp>
      <p:sp>
        <p:nvSpPr>
          <p:cNvPr id="708" name="Google Shape;708;p40"/>
          <p:cNvSpPr/>
          <p:nvPr/>
        </p:nvSpPr>
        <p:spPr>
          <a:xfrm rot="-5400000">
            <a:off x="1154132"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3"/>
            <a:stretch>
              <a:fillRect/>
            </a:stretch>
          </a:blipFill>
          <a:ln>
            <a:noFill/>
          </a:ln>
        </p:spPr>
      </p:sp>
      <p:sp>
        <p:nvSpPr>
          <p:cNvPr id="709" name="Google Shape;709;p40"/>
          <p:cNvSpPr txBox="1"/>
          <p:nvPr/>
        </p:nvSpPr>
        <p:spPr>
          <a:xfrm>
            <a:off x="2779845" y="1975655"/>
            <a:ext cx="13211905" cy="7677150"/>
          </a:xfrm>
          <a:prstGeom prst="rect">
            <a:avLst/>
          </a:prstGeom>
          <a:noFill/>
          <a:ln>
            <a:noFill/>
          </a:ln>
        </p:spPr>
        <p:txBody>
          <a:bodyPr spcFirstLastPara="1" wrap="square" lIns="0" tIns="0" rIns="0" bIns="0" anchor="t" anchorCtr="0">
            <a:spAutoFit/>
          </a:bodyPr>
          <a:lstStyle/>
          <a:p>
            <a:pPr marL="742315" marR="0" lvl="1" indent="-370840" algn="l" rtl="0">
              <a:lnSpc>
                <a:spcPct val="120000"/>
              </a:lnSpc>
              <a:spcBef>
                <a:spcPts val="0"/>
              </a:spcBef>
              <a:spcAft>
                <a:spcPts val="0"/>
              </a:spcAft>
              <a:buClr>
                <a:srgbClr val="227C9D"/>
              </a:buClr>
              <a:buSzPts val="3436"/>
              <a:buFont typeface="Arial" panose="020B0604020202020204"/>
              <a:buChar char="•"/>
            </a:pPr>
            <a:endPar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rPr>
              <a:t>Enhanced Data Integration: Future churn prediction models will integrate a wider array of data sources, including social media activity, IoT data, and more, for a comprehensive understanding of customer behavior.</a:t>
            </a:r>
            <a:endPar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rPr>
              <a:t>Advanced Algorithms: Continued advancements in machine learning algorithms, such as deep learning and ensemble methods, will enable more accurate churn prediction by identifying intricate patterns in data.</a:t>
            </a:r>
            <a:endPar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rPr>
              <a:t>Explainable AI: Improved explainability techniques will offer insights into why customers churn, enabling businesses to take proactive measures to address underlying issues.</a:t>
            </a:r>
            <a:endPar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rPr>
              <a:t>Real-Time Intervention: Integration with real-time data streams will facilitate immediate intervention strategies, allowing businesses to prevent churn before it happens.</a:t>
            </a:r>
            <a:endParaRPr lang="en-US" sz="3200"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p:txBody>
      </p:sp>
      <p:grpSp>
        <p:nvGrpSpPr>
          <p:cNvPr id="710" name="Google Shape;710;p40"/>
          <p:cNvGrpSpPr/>
          <p:nvPr/>
        </p:nvGrpSpPr>
        <p:grpSpPr>
          <a:xfrm>
            <a:off x="13133734" y="5475036"/>
            <a:ext cx="8837380" cy="8845601"/>
            <a:chOff x="13508" y="0"/>
            <a:chExt cx="11783172" cy="11794135"/>
          </a:xfrm>
        </p:grpSpPr>
        <p:grpSp>
          <p:nvGrpSpPr>
            <p:cNvPr id="711" name="Google Shape;711;p40"/>
            <p:cNvGrpSpPr/>
            <p:nvPr/>
          </p:nvGrpSpPr>
          <p:grpSpPr>
            <a:xfrm rot="2700000">
              <a:off x="1676828" y="2799524"/>
              <a:ext cx="9887197" cy="4753460"/>
              <a:chOff x="0" y="0"/>
              <a:chExt cx="660400" cy="317500"/>
            </a:xfrm>
          </p:grpSpPr>
          <p:sp>
            <p:nvSpPr>
              <p:cNvPr id="712" name="Google Shape;712;p4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4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714" name="Google Shape;714;p40"/>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715" name="Google Shape;715;p40"/>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716" name="Google Shape;716;p40"/>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717" name="Google Shape;717;p40"/>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718" name="Google Shape;718;p40"/>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719" name="Google Shape;719;p40"/>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720" name="Google Shape;720;p40"/>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721" name="Google Shape;721;p40"/>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722" name="Google Shape;722;p40"/>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02" name="Shape 702"/>
        <p:cNvGrpSpPr/>
        <p:nvPr/>
      </p:nvGrpSpPr>
      <p:grpSpPr>
        <a:xfrm>
          <a:off x="0" y="0"/>
          <a:ext cx="0" cy="0"/>
          <a:chOff x="0" y="0"/>
          <a:chExt cx="0" cy="0"/>
        </a:xfrm>
      </p:grpSpPr>
      <p:sp>
        <p:nvSpPr>
          <p:cNvPr id="703" name="Google Shape;703;p40"/>
          <p:cNvSpPr txBox="1"/>
          <p:nvPr/>
        </p:nvSpPr>
        <p:spPr>
          <a:xfrm>
            <a:off x="6403804" y="402243"/>
            <a:ext cx="5480392" cy="844634"/>
          </a:xfrm>
          <a:prstGeom prst="rect">
            <a:avLst/>
          </a:prstGeom>
          <a:noFill/>
          <a:ln>
            <a:noFill/>
          </a:ln>
        </p:spPr>
        <p:txBody>
          <a:bodyPr spcFirstLastPara="1" wrap="square" lIns="0" tIns="0" rIns="0" bIns="0" anchor="t" anchorCtr="0">
            <a:spAutoFit/>
          </a:bodyPr>
          <a:lstStyle/>
          <a:p>
            <a:pPr marL="0" marR="0" lvl="0" indent="0" algn="l" rtl="0">
              <a:lnSpc>
                <a:spcPct val="99000"/>
              </a:lnSpc>
              <a:spcBef>
                <a:spcPts val="0"/>
              </a:spcBef>
              <a:spcAft>
                <a:spcPts val="0"/>
              </a:spcAft>
              <a:buNone/>
            </a:pPr>
            <a:r>
              <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rPr>
              <a:t>REFERENCES</a:t>
            </a:r>
            <a:endParaRPr lang="en-US" sz="5600" b="0" i="0" u="none" strike="noStrike" cap="none">
              <a:solidFill>
                <a:srgbClr val="FE6D73"/>
              </a:solidFill>
              <a:latin typeface="Arial" panose="020B0604020202020204"/>
              <a:ea typeface="Arial" panose="020B0604020202020204"/>
              <a:cs typeface="Arial" panose="020B0604020202020204"/>
              <a:sym typeface="Arial" panose="020B0604020202020204"/>
            </a:endParaRPr>
          </a:p>
        </p:txBody>
      </p:sp>
      <p:sp>
        <p:nvSpPr>
          <p:cNvPr id="704" name="Google Shape;704;p40"/>
          <p:cNvSpPr/>
          <p:nvPr/>
        </p:nvSpPr>
        <p:spPr>
          <a:xfrm rot="10800000">
            <a:off x="79848" y="7076395"/>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5" name="Google Shape;705;p40"/>
          <p:cNvSpPr/>
          <p:nvPr/>
        </p:nvSpPr>
        <p:spPr>
          <a:xfrm>
            <a:off x="1154132" y="710497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706" name="Google Shape;706;p40"/>
          <p:cNvSpPr/>
          <p:nvPr/>
        </p:nvSpPr>
        <p:spPr>
          <a:xfrm>
            <a:off x="70323" y="8188779"/>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07" name="Google Shape;707;p40"/>
          <p:cNvSpPr/>
          <p:nvPr/>
        </p:nvSpPr>
        <p:spPr>
          <a:xfrm rot="10800000">
            <a:off x="70323"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2"/>
            <a:stretch>
              <a:fillRect/>
            </a:stretch>
          </a:blipFill>
          <a:ln>
            <a:noFill/>
          </a:ln>
        </p:spPr>
      </p:sp>
      <p:sp>
        <p:nvSpPr>
          <p:cNvPr id="708" name="Google Shape;708;p40"/>
          <p:cNvSpPr/>
          <p:nvPr/>
        </p:nvSpPr>
        <p:spPr>
          <a:xfrm rot="-5400000">
            <a:off x="1154132" y="9272588"/>
            <a:ext cx="1083809" cy="1083809"/>
          </a:xfrm>
          <a:custGeom>
            <a:avLst/>
            <a:gdLst/>
            <a:ahLst/>
            <a:cxnLst/>
            <a:rect l="l" t="t" r="r" b="b"/>
            <a:pathLst>
              <a:path w="1083809" h="1083809" extrusionOk="0">
                <a:moveTo>
                  <a:pt x="0" y="0"/>
                </a:moveTo>
                <a:lnTo>
                  <a:pt x="1083809" y="0"/>
                </a:lnTo>
                <a:lnTo>
                  <a:pt x="1083809" y="1083808"/>
                </a:lnTo>
                <a:lnTo>
                  <a:pt x="0" y="1083808"/>
                </a:lnTo>
                <a:lnTo>
                  <a:pt x="0" y="0"/>
                </a:lnTo>
                <a:close/>
              </a:path>
            </a:pathLst>
          </a:custGeom>
          <a:blipFill rotWithShape="1">
            <a:blip r:embed="rId3"/>
            <a:stretch>
              <a:fillRect/>
            </a:stretch>
          </a:blipFill>
          <a:ln>
            <a:noFill/>
          </a:ln>
        </p:spPr>
      </p:sp>
      <p:sp>
        <p:nvSpPr>
          <p:cNvPr id="709" name="Google Shape;709;p40"/>
          <p:cNvSpPr txBox="1"/>
          <p:nvPr/>
        </p:nvSpPr>
        <p:spPr>
          <a:xfrm>
            <a:off x="2779845" y="1975655"/>
            <a:ext cx="13211905" cy="5713095"/>
          </a:xfrm>
          <a:prstGeom prst="rect">
            <a:avLst/>
          </a:prstGeom>
          <a:noFill/>
          <a:ln>
            <a:noFill/>
          </a:ln>
        </p:spPr>
        <p:txBody>
          <a:bodyPr spcFirstLastPara="1" wrap="square" lIns="0" tIns="0" rIns="0" bIns="0" anchor="t" anchorCtr="0">
            <a:spAutoFit/>
          </a:bodyPr>
          <a:lstStyle/>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rPr>
              <a:t>https://userpilot.com/blog/churn-prediction/#:~:text=Churn%20prediction%20involves%20identifying%20at,make%20predictions%20about%20new%20customers.</a:t>
            </a: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rPr>
              <a:t>https://medium.com/@adam.fard/churn-analysis-101-c072bb91af08</a:t>
            </a: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a:p>
            <a:pPr marL="742315" marR="0" lvl="1" indent="-370840" algn="l" rtl="0">
              <a:lnSpc>
                <a:spcPct val="120000"/>
              </a:lnSpc>
              <a:spcBef>
                <a:spcPts val="0"/>
              </a:spcBef>
              <a:spcAft>
                <a:spcPts val="0"/>
              </a:spcAft>
              <a:buClr>
                <a:srgbClr val="227C9D"/>
              </a:buClr>
              <a:buSzPts val="3436"/>
              <a:buFont typeface="Arial" panose="020B0604020202020204"/>
              <a:buChar char="•"/>
            </a:pPr>
            <a:r>
              <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rPr>
              <a:t>https://www.analyticsvidhya.com/blog/2021/08/churn-prediction-commercial-use-of-data-science/</a:t>
            </a:r>
            <a:endParaRPr lang="en-US" sz="3435" b="0" i="0" u="none" strike="noStrike" cap="none">
              <a:solidFill>
                <a:srgbClr val="227C9D"/>
              </a:solidFill>
              <a:latin typeface="Sansita" panose="03060502030602020506"/>
              <a:ea typeface="Sansita" panose="03060502030602020506"/>
              <a:cs typeface="Sansita" panose="03060502030602020506"/>
              <a:sym typeface="Sansita" panose="03060502030602020506"/>
            </a:endParaRPr>
          </a:p>
        </p:txBody>
      </p:sp>
      <p:grpSp>
        <p:nvGrpSpPr>
          <p:cNvPr id="710" name="Google Shape;710;p40"/>
          <p:cNvGrpSpPr/>
          <p:nvPr/>
        </p:nvGrpSpPr>
        <p:grpSpPr>
          <a:xfrm>
            <a:off x="13133734" y="5475036"/>
            <a:ext cx="8837380" cy="8845601"/>
            <a:chOff x="13508" y="0"/>
            <a:chExt cx="11783172" cy="11794135"/>
          </a:xfrm>
        </p:grpSpPr>
        <p:grpSp>
          <p:nvGrpSpPr>
            <p:cNvPr id="711" name="Google Shape;711;p40"/>
            <p:cNvGrpSpPr/>
            <p:nvPr/>
          </p:nvGrpSpPr>
          <p:grpSpPr>
            <a:xfrm rot="2700000">
              <a:off x="1676828" y="2799524"/>
              <a:ext cx="9887197" cy="4753460"/>
              <a:chOff x="0" y="0"/>
              <a:chExt cx="660400" cy="317500"/>
            </a:xfrm>
          </p:grpSpPr>
          <p:sp>
            <p:nvSpPr>
              <p:cNvPr id="712" name="Google Shape;712;p4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4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714" name="Google Shape;714;p40"/>
            <p:cNvCxnSpPr/>
            <p:nvPr/>
          </p:nvCxnSpPr>
          <p:spPr>
            <a:xfrm>
              <a:off x="1060010" y="3892256"/>
              <a:ext cx="6913622" cy="6843603"/>
            </a:xfrm>
            <a:prstGeom prst="straightConnector1">
              <a:avLst/>
            </a:prstGeom>
            <a:noFill/>
            <a:ln w="38100" cap="flat" cmpd="sng">
              <a:solidFill>
                <a:srgbClr val="8CA9AD"/>
              </a:solidFill>
              <a:prstDash val="solid"/>
              <a:round/>
              <a:headEnd type="none" w="sm" len="sm"/>
              <a:tailEnd type="none" w="sm" len="sm"/>
            </a:ln>
          </p:spPr>
        </p:cxnSp>
        <p:cxnSp>
          <p:nvCxnSpPr>
            <p:cNvPr id="715" name="Google Shape;715;p40"/>
            <p:cNvCxnSpPr/>
            <p:nvPr/>
          </p:nvCxnSpPr>
          <p:spPr>
            <a:xfrm>
              <a:off x="774748" y="4309159"/>
              <a:ext cx="6718471" cy="6718471"/>
            </a:xfrm>
            <a:prstGeom prst="straightConnector1">
              <a:avLst/>
            </a:prstGeom>
            <a:noFill/>
            <a:ln w="38100" cap="flat" cmpd="sng">
              <a:solidFill>
                <a:srgbClr val="8CA9AD"/>
              </a:solidFill>
              <a:prstDash val="solid"/>
              <a:round/>
              <a:headEnd type="none" w="sm" len="sm"/>
              <a:tailEnd type="none" w="sm" len="sm"/>
            </a:ln>
          </p:spPr>
        </p:cxnSp>
        <p:cxnSp>
          <p:nvCxnSpPr>
            <p:cNvPr id="716" name="Google Shape;716;p40"/>
            <p:cNvCxnSpPr/>
            <p:nvPr/>
          </p:nvCxnSpPr>
          <p:spPr>
            <a:xfrm>
              <a:off x="535279" y="4787119"/>
              <a:ext cx="6489522" cy="6489522"/>
            </a:xfrm>
            <a:prstGeom prst="straightConnector1">
              <a:avLst/>
            </a:prstGeom>
            <a:noFill/>
            <a:ln w="38100" cap="flat" cmpd="sng">
              <a:solidFill>
                <a:srgbClr val="8CA9AD"/>
              </a:solidFill>
              <a:prstDash val="solid"/>
              <a:round/>
              <a:headEnd type="none" w="sm" len="sm"/>
              <a:tailEnd type="none" w="sm" len="sm"/>
            </a:ln>
          </p:spPr>
        </p:cxnSp>
        <p:cxnSp>
          <p:nvCxnSpPr>
            <p:cNvPr id="717" name="Google Shape;717;p40"/>
            <p:cNvCxnSpPr/>
            <p:nvPr/>
          </p:nvCxnSpPr>
          <p:spPr>
            <a:xfrm>
              <a:off x="366406" y="5302142"/>
              <a:ext cx="6254021" cy="6254021"/>
            </a:xfrm>
            <a:prstGeom prst="straightConnector1">
              <a:avLst/>
            </a:prstGeom>
            <a:noFill/>
            <a:ln w="38100" cap="flat" cmpd="sng">
              <a:solidFill>
                <a:srgbClr val="8CA9AD"/>
              </a:solidFill>
              <a:prstDash val="solid"/>
              <a:round/>
              <a:headEnd type="none" w="sm" len="sm"/>
              <a:tailEnd type="none" w="sm" len="sm"/>
            </a:ln>
          </p:spPr>
        </p:cxnSp>
        <p:cxnSp>
          <p:nvCxnSpPr>
            <p:cNvPr id="718" name="Google Shape;718;p40"/>
            <p:cNvCxnSpPr/>
            <p:nvPr/>
          </p:nvCxnSpPr>
          <p:spPr>
            <a:xfrm>
              <a:off x="174601" y="5888378"/>
              <a:ext cx="5796899" cy="5796899"/>
            </a:xfrm>
            <a:prstGeom prst="straightConnector1">
              <a:avLst/>
            </a:prstGeom>
            <a:noFill/>
            <a:ln w="38100" cap="flat" cmpd="sng">
              <a:solidFill>
                <a:srgbClr val="8CA9AD"/>
              </a:solidFill>
              <a:prstDash val="solid"/>
              <a:round/>
              <a:headEnd type="none" w="sm" len="sm"/>
              <a:tailEnd type="none" w="sm" len="sm"/>
            </a:ln>
          </p:spPr>
        </p:cxnSp>
        <p:cxnSp>
          <p:nvCxnSpPr>
            <p:cNvPr id="719" name="Google Shape;719;p40"/>
            <p:cNvCxnSpPr/>
            <p:nvPr/>
          </p:nvCxnSpPr>
          <p:spPr>
            <a:xfrm>
              <a:off x="13508" y="6480010"/>
              <a:ext cx="5284799" cy="5314125"/>
            </a:xfrm>
            <a:prstGeom prst="straightConnector1">
              <a:avLst/>
            </a:prstGeom>
            <a:noFill/>
            <a:ln w="38100" cap="flat" cmpd="sng">
              <a:solidFill>
                <a:srgbClr val="8CA9AD"/>
              </a:solidFill>
              <a:prstDash val="solid"/>
              <a:round/>
              <a:headEnd type="none" w="sm" len="sm"/>
              <a:tailEnd type="none" w="sm" len="sm"/>
            </a:ln>
          </p:spPr>
        </p:cxnSp>
        <p:cxnSp>
          <p:nvCxnSpPr>
            <p:cNvPr id="720" name="Google Shape;720;p40"/>
            <p:cNvCxnSpPr/>
            <p:nvPr/>
          </p:nvCxnSpPr>
          <p:spPr>
            <a:xfrm>
              <a:off x="47865" y="7228854"/>
              <a:ext cx="4503313" cy="4480077"/>
            </a:xfrm>
            <a:prstGeom prst="straightConnector1">
              <a:avLst/>
            </a:prstGeom>
            <a:noFill/>
            <a:ln w="38100" cap="flat" cmpd="sng">
              <a:solidFill>
                <a:srgbClr val="8CA9AD"/>
              </a:solidFill>
              <a:prstDash val="solid"/>
              <a:round/>
              <a:headEnd type="none" w="sm" len="sm"/>
              <a:tailEnd type="none" w="sm" len="sm"/>
            </a:ln>
          </p:spPr>
        </p:cxnSp>
        <p:cxnSp>
          <p:nvCxnSpPr>
            <p:cNvPr id="721" name="Google Shape;721;p40"/>
            <p:cNvCxnSpPr/>
            <p:nvPr/>
          </p:nvCxnSpPr>
          <p:spPr>
            <a:xfrm>
              <a:off x="165620" y="8131631"/>
              <a:ext cx="3504797" cy="3562626"/>
            </a:xfrm>
            <a:prstGeom prst="straightConnector1">
              <a:avLst/>
            </a:prstGeom>
            <a:noFill/>
            <a:ln w="38100" cap="flat" cmpd="sng">
              <a:solidFill>
                <a:srgbClr val="8CA9AD"/>
              </a:solidFill>
              <a:prstDash val="solid"/>
              <a:round/>
              <a:headEnd type="none" w="sm" len="sm"/>
              <a:tailEnd type="none" w="sm" len="sm"/>
            </a:ln>
          </p:spPr>
        </p:cxnSp>
        <p:cxnSp>
          <p:nvCxnSpPr>
            <p:cNvPr id="722" name="Google Shape;722;p40"/>
            <p:cNvCxnSpPr/>
            <p:nvPr/>
          </p:nvCxnSpPr>
          <p:spPr>
            <a:xfrm>
              <a:off x="676661" y="9346264"/>
              <a:ext cx="1790115" cy="1790115"/>
            </a:xfrm>
            <a:prstGeom prst="straightConnector1">
              <a:avLst/>
            </a:prstGeom>
            <a:noFill/>
            <a:ln w="38100" cap="flat" cmpd="sng">
              <a:solidFill>
                <a:srgbClr val="8CA9AD"/>
              </a:solidFill>
              <a:prstDash val="solid"/>
              <a:round/>
              <a:headEnd type="none" w="sm" len="sm"/>
              <a:tailEnd type="none" w="sm" len="sm"/>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9" name="Shape 99"/>
        <p:cNvGrpSpPr/>
        <p:nvPr/>
      </p:nvGrpSpPr>
      <p:grpSpPr>
        <a:xfrm>
          <a:off x="0" y="0"/>
          <a:ext cx="0" cy="0"/>
          <a:chOff x="0" y="0"/>
          <a:chExt cx="0" cy="0"/>
        </a:xfrm>
      </p:grpSpPr>
      <p:grpSp>
        <p:nvGrpSpPr>
          <p:cNvPr id="100" name="Google Shape;100;p14"/>
          <p:cNvGrpSpPr/>
          <p:nvPr/>
        </p:nvGrpSpPr>
        <p:grpSpPr>
          <a:xfrm rot="2700000">
            <a:off x="-1376391" y="-3093321"/>
            <a:ext cx="7415398" cy="3565095"/>
            <a:chOff x="0" y="0"/>
            <a:chExt cx="660400" cy="317500"/>
          </a:xfrm>
        </p:grpSpPr>
        <p:sp>
          <p:nvSpPr>
            <p:cNvPr id="101" name="Google Shape;101;p1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4"/>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03" name="Google Shape;103;p14"/>
          <p:cNvCxnSpPr/>
          <p:nvPr/>
        </p:nvCxnSpPr>
        <p:spPr>
          <a:xfrm>
            <a:off x="-1839005" y="-2273771"/>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104" name="Google Shape;104;p14"/>
          <p:cNvCxnSpPr/>
          <p:nvPr/>
        </p:nvCxnSpPr>
        <p:spPr>
          <a:xfrm>
            <a:off x="-2052951" y="-1961095"/>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105" name="Google Shape;105;p14"/>
          <p:cNvCxnSpPr/>
          <p:nvPr/>
        </p:nvCxnSpPr>
        <p:spPr>
          <a:xfrm>
            <a:off x="-2232553" y="-1602625"/>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106" name="Google Shape;106;p14"/>
          <p:cNvCxnSpPr/>
          <p:nvPr/>
        </p:nvCxnSpPr>
        <p:spPr>
          <a:xfrm>
            <a:off x="-2359208" y="-1216357"/>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107" name="Google Shape;107;p14"/>
          <p:cNvCxnSpPr/>
          <p:nvPr/>
        </p:nvCxnSpPr>
        <p:spPr>
          <a:xfrm>
            <a:off x="-2503062" y="-776680"/>
            <a:ext cx="4347674" cy="4347674"/>
          </a:xfrm>
          <a:prstGeom prst="straightConnector1">
            <a:avLst/>
          </a:prstGeom>
          <a:noFill/>
          <a:ln w="28575" cap="flat" cmpd="sng">
            <a:solidFill>
              <a:srgbClr val="8CA9AD"/>
            </a:solidFill>
            <a:prstDash val="solid"/>
            <a:round/>
            <a:headEnd type="none" w="sm" len="sm"/>
            <a:tailEnd type="none" w="sm" len="sm"/>
          </a:ln>
        </p:spPr>
      </p:cxnSp>
      <p:cxnSp>
        <p:nvCxnSpPr>
          <p:cNvPr id="108" name="Google Shape;108;p14"/>
          <p:cNvCxnSpPr/>
          <p:nvPr/>
        </p:nvCxnSpPr>
        <p:spPr>
          <a:xfrm>
            <a:off x="-2623881" y="-332957"/>
            <a:ext cx="3963599" cy="3985594"/>
          </a:xfrm>
          <a:prstGeom prst="straightConnector1">
            <a:avLst/>
          </a:prstGeom>
          <a:noFill/>
          <a:ln w="28575" cap="flat" cmpd="sng">
            <a:solidFill>
              <a:srgbClr val="8CA9AD"/>
            </a:solidFill>
            <a:prstDash val="solid"/>
            <a:round/>
            <a:headEnd type="none" w="sm" len="sm"/>
            <a:tailEnd type="none" w="sm" len="sm"/>
          </a:ln>
        </p:spPr>
      </p:cxnSp>
      <p:cxnSp>
        <p:nvCxnSpPr>
          <p:cNvPr id="109" name="Google Shape;109;p14"/>
          <p:cNvCxnSpPr/>
          <p:nvPr/>
        </p:nvCxnSpPr>
        <p:spPr>
          <a:xfrm>
            <a:off x="-2598114" y="228677"/>
            <a:ext cx="3377485" cy="3360058"/>
          </a:xfrm>
          <a:prstGeom prst="straightConnector1">
            <a:avLst/>
          </a:prstGeom>
          <a:noFill/>
          <a:ln w="28575" cap="flat" cmpd="sng">
            <a:solidFill>
              <a:srgbClr val="8CA9AD"/>
            </a:solidFill>
            <a:prstDash val="solid"/>
            <a:round/>
            <a:headEnd type="none" w="sm" len="sm"/>
            <a:tailEnd type="none" w="sm" len="sm"/>
          </a:ln>
        </p:spPr>
      </p:cxnSp>
      <p:cxnSp>
        <p:nvCxnSpPr>
          <p:cNvPr id="110" name="Google Shape;110;p14"/>
          <p:cNvCxnSpPr/>
          <p:nvPr/>
        </p:nvCxnSpPr>
        <p:spPr>
          <a:xfrm>
            <a:off x="-2509797" y="905760"/>
            <a:ext cx="2628598" cy="2671969"/>
          </a:xfrm>
          <a:prstGeom prst="straightConnector1">
            <a:avLst/>
          </a:prstGeom>
          <a:noFill/>
          <a:ln w="28575" cap="flat" cmpd="sng">
            <a:solidFill>
              <a:srgbClr val="8CA9AD"/>
            </a:solidFill>
            <a:prstDash val="solid"/>
            <a:round/>
            <a:headEnd type="none" w="sm" len="sm"/>
            <a:tailEnd type="none" w="sm" len="sm"/>
          </a:ln>
        </p:spPr>
      </p:cxnSp>
      <p:grpSp>
        <p:nvGrpSpPr>
          <p:cNvPr id="111" name="Google Shape;111;p14"/>
          <p:cNvGrpSpPr/>
          <p:nvPr/>
        </p:nvGrpSpPr>
        <p:grpSpPr>
          <a:xfrm rot="-2700000">
            <a:off x="11426863" y="7845455"/>
            <a:ext cx="7415398" cy="3565095"/>
            <a:chOff x="0" y="0"/>
            <a:chExt cx="660400" cy="317500"/>
          </a:xfrm>
        </p:grpSpPr>
        <p:sp>
          <p:nvSpPr>
            <p:cNvPr id="112" name="Google Shape;112;p14"/>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4"/>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14" name="Google Shape;114;p14"/>
          <p:cNvCxnSpPr/>
          <p:nvPr/>
        </p:nvCxnSpPr>
        <p:spPr>
          <a:xfrm rot="10800000" flipH="1">
            <a:off x="14131544" y="7969488"/>
            <a:ext cx="5132702" cy="5185216"/>
          </a:xfrm>
          <a:prstGeom prst="straightConnector1">
            <a:avLst/>
          </a:prstGeom>
          <a:noFill/>
          <a:ln w="28575" cap="flat" cmpd="sng">
            <a:solidFill>
              <a:srgbClr val="8CA9AD"/>
            </a:solidFill>
            <a:prstDash val="solid"/>
            <a:round/>
            <a:headEnd type="none" w="sm" len="sm"/>
            <a:tailEnd type="none" w="sm" len="sm"/>
          </a:ln>
        </p:spPr>
      </p:cxnSp>
      <p:cxnSp>
        <p:nvCxnSpPr>
          <p:cNvPr id="115" name="Google Shape;115;p14"/>
          <p:cNvCxnSpPr/>
          <p:nvPr/>
        </p:nvCxnSpPr>
        <p:spPr>
          <a:xfrm rot="10800000" flipH="1">
            <a:off x="14444220" y="8329798"/>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116" name="Google Shape;116;p14"/>
          <p:cNvCxnSpPr/>
          <p:nvPr/>
        </p:nvCxnSpPr>
        <p:spPr>
          <a:xfrm rot="10800000" flipH="1">
            <a:off x="14802690" y="8681112"/>
            <a:ext cx="4867141" cy="4867141"/>
          </a:xfrm>
          <a:prstGeom prst="straightConnector1">
            <a:avLst/>
          </a:prstGeom>
          <a:noFill/>
          <a:ln w="28575" cap="flat" cmpd="sng">
            <a:solidFill>
              <a:srgbClr val="8CA9AD"/>
            </a:solidFill>
            <a:prstDash val="solid"/>
            <a:round/>
            <a:headEnd type="none" w="sm" len="sm"/>
            <a:tailEnd type="none" w="sm" len="sm"/>
          </a:ln>
        </p:spPr>
      </p:cxnSp>
      <p:sp>
        <p:nvSpPr>
          <p:cNvPr id="120" name="Google Shape;120;p14"/>
          <p:cNvSpPr txBox="1"/>
          <p:nvPr/>
        </p:nvSpPr>
        <p:spPr>
          <a:xfrm>
            <a:off x="5134783" y="335910"/>
            <a:ext cx="7416941" cy="1683727"/>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9980" b="1" i="0" u="none" strike="noStrike" cap="none">
                <a:solidFill>
                  <a:srgbClr val="231F20"/>
                </a:solidFill>
                <a:latin typeface="Oswald"/>
                <a:ea typeface="Oswald"/>
                <a:cs typeface="Oswald"/>
                <a:sym typeface="Oswald"/>
              </a:rPr>
              <a:t>CONTENT</a:t>
            </a:r>
            <a:endParaRPr lang="en-US" sz="9980" b="1" i="0" u="none" strike="noStrike" cap="none">
              <a:solidFill>
                <a:srgbClr val="231F20"/>
              </a:solidFill>
              <a:latin typeface="Oswald"/>
              <a:ea typeface="Oswald"/>
              <a:cs typeface="Oswald"/>
              <a:sym typeface="Oswald"/>
            </a:endParaRPr>
          </a:p>
        </p:txBody>
      </p:sp>
      <p:sp>
        <p:nvSpPr>
          <p:cNvPr id="127" name="Google Shape;127;p14"/>
          <p:cNvSpPr txBox="1"/>
          <p:nvPr/>
        </p:nvSpPr>
        <p:spPr>
          <a:xfrm>
            <a:off x="5634990" y="3421380"/>
            <a:ext cx="10371455" cy="648970"/>
          </a:xfrm>
          <a:prstGeom prst="rect">
            <a:avLst/>
          </a:prstGeom>
          <a:noFill/>
          <a:ln>
            <a:noFill/>
          </a:ln>
        </p:spPr>
        <p:txBody>
          <a:bodyPr spcFirstLastPara="1" wrap="square" lIns="0" tIns="0" rIns="0" bIns="0" anchor="t" anchorCtr="0">
            <a:noAutofit/>
          </a:bodyPr>
          <a:lstStyle/>
          <a:p>
            <a:pPr marL="0" marR="0" lvl="0" indent="0" algn="l" rtl="0">
              <a:lnSpc>
                <a:spcPct val="138000"/>
              </a:lnSpc>
              <a:spcBef>
                <a:spcPts val="0"/>
              </a:spcBef>
              <a:spcAft>
                <a:spcPts val="0"/>
              </a:spcAft>
              <a:buNone/>
            </a:pPr>
            <a:r>
              <a:rPr lang="en-US" sz="2960" spc="290">
                <a:solidFill>
                  <a:srgbClr val="231F20"/>
                </a:solidFill>
                <a:latin typeface="DM Sans Bold"/>
                <a:sym typeface="+mn-ea"/>
              </a:rPr>
              <a:t>INTRODUCTION</a:t>
            </a:r>
            <a:endParaRPr lang="en-US" sz="2960" spc="290">
              <a:solidFill>
                <a:srgbClr val="231F20"/>
              </a:solidFill>
              <a:latin typeface="DM Sans Bold"/>
            </a:endParaRPr>
          </a:p>
          <a:p>
            <a:pPr marL="0" marR="0" lvl="0" indent="0" algn="l" rtl="0">
              <a:lnSpc>
                <a:spcPct val="138000"/>
              </a:lnSpc>
              <a:spcBef>
                <a:spcPts val="0"/>
              </a:spcBef>
              <a:spcAft>
                <a:spcPts val="0"/>
              </a:spcAft>
              <a:buNone/>
            </a:pPr>
            <a:endParaRPr sz="2960" b="1" i="0" u="none" strike="noStrike" cap="none">
              <a:solidFill>
                <a:srgbClr val="231F20"/>
              </a:solidFill>
              <a:latin typeface="DM Sans"/>
              <a:ea typeface="DM Sans"/>
              <a:cs typeface="DM Sans"/>
              <a:sym typeface="DM Sans"/>
            </a:endParaRPr>
          </a:p>
        </p:txBody>
      </p:sp>
      <p:sp>
        <p:nvSpPr>
          <p:cNvPr id="128" name="Google Shape;128;p14"/>
          <p:cNvSpPr txBox="1"/>
          <p:nvPr/>
        </p:nvSpPr>
        <p:spPr>
          <a:xfrm>
            <a:off x="5634990" y="4366260"/>
            <a:ext cx="11008995" cy="916940"/>
          </a:xfrm>
          <a:prstGeom prst="rect">
            <a:avLst/>
          </a:prstGeom>
          <a:noFill/>
          <a:ln>
            <a:noFill/>
          </a:ln>
        </p:spPr>
        <p:txBody>
          <a:bodyPr spcFirstLastPara="1" wrap="square" lIns="0" tIns="0" rIns="0" bIns="0" anchor="t" anchorCtr="0">
            <a:noAutofit/>
          </a:bodyPr>
          <a:lstStyle/>
          <a:p>
            <a:pPr marL="0" marR="0" lvl="0" indent="0" algn="l" rtl="0">
              <a:lnSpc>
                <a:spcPct val="138000"/>
              </a:lnSpc>
              <a:spcBef>
                <a:spcPts val="0"/>
              </a:spcBef>
              <a:spcAft>
                <a:spcPts val="0"/>
              </a:spcAft>
              <a:buNone/>
            </a:pPr>
            <a:r>
              <a:rPr lang="en-US" sz="2960" spc="290">
                <a:solidFill>
                  <a:srgbClr val="231F20"/>
                </a:solidFill>
                <a:latin typeface="DM Sans Bold"/>
                <a:sym typeface="+mn-ea"/>
              </a:rPr>
              <a:t>PROBLEM STATEMENT</a:t>
            </a:r>
            <a:endParaRPr lang="en-US" sz="2960" spc="290">
              <a:solidFill>
                <a:srgbClr val="231F20"/>
              </a:solidFill>
              <a:latin typeface="DM Sans Bold"/>
            </a:endParaRPr>
          </a:p>
          <a:p>
            <a:pPr marL="0" marR="0" lvl="0" indent="0" algn="l" rtl="0">
              <a:lnSpc>
                <a:spcPct val="138000"/>
              </a:lnSpc>
              <a:spcBef>
                <a:spcPts val="0"/>
              </a:spcBef>
              <a:spcAft>
                <a:spcPts val="0"/>
              </a:spcAft>
              <a:buNone/>
            </a:pPr>
            <a:endParaRPr sz="2960" b="1" i="0" u="none" strike="noStrike" cap="none">
              <a:solidFill>
                <a:srgbClr val="231F20"/>
              </a:solidFill>
              <a:latin typeface="DM Sans"/>
              <a:ea typeface="DM Sans"/>
              <a:cs typeface="DM Sans"/>
              <a:sym typeface="DM Sans"/>
            </a:endParaRPr>
          </a:p>
        </p:txBody>
      </p:sp>
      <p:sp>
        <p:nvSpPr>
          <p:cNvPr id="129" name="Google Shape;129;p14"/>
          <p:cNvSpPr txBox="1"/>
          <p:nvPr/>
        </p:nvSpPr>
        <p:spPr>
          <a:xfrm>
            <a:off x="5634990" y="5248910"/>
            <a:ext cx="10008235" cy="875030"/>
          </a:xfrm>
          <a:prstGeom prst="rect">
            <a:avLst/>
          </a:prstGeom>
          <a:noFill/>
          <a:ln>
            <a:noFill/>
          </a:ln>
        </p:spPr>
        <p:txBody>
          <a:bodyPr spcFirstLastPara="1" wrap="square" lIns="0" tIns="0" rIns="0" bIns="0" anchor="t" anchorCtr="0">
            <a:noAutofit/>
          </a:bodyPr>
          <a:lstStyle/>
          <a:p>
            <a:pPr marL="0" marR="0" lvl="0" indent="0" algn="l" rtl="0">
              <a:lnSpc>
                <a:spcPct val="138000"/>
              </a:lnSpc>
              <a:spcBef>
                <a:spcPts val="0"/>
              </a:spcBef>
              <a:spcAft>
                <a:spcPts val="0"/>
              </a:spcAft>
              <a:buNone/>
            </a:pPr>
            <a:r>
              <a:rPr lang="en-US" sz="2960" spc="290">
                <a:solidFill>
                  <a:srgbClr val="231F20"/>
                </a:solidFill>
                <a:latin typeface="DM Sans Bold"/>
                <a:sym typeface="+mn-ea"/>
              </a:rPr>
              <a:t>EXISTING SYSTEM CHALLENGES</a:t>
            </a:r>
            <a:endParaRPr lang="en-US" sz="2960" spc="290">
              <a:solidFill>
                <a:srgbClr val="231F20"/>
              </a:solidFill>
              <a:latin typeface="DM Sans Bold"/>
            </a:endParaRPr>
          </a:p>
          <a:p>
            <a:pPr marL="0" marR="0" lvl="0" indent="0" algn="l" rtl="0">
              <a:lnSpc>
                <a:spcPct val="138000"/>
              </a:lnSpc>
              <a:spcBef>
                <a:spcPts val="0"/>
              </a:spcBef>
              <a:spcAft>
                <a:spcPts val="0"/>
              </a:spcAft>
              <a:buNone/>
            </a:pPr>
            <a:endParaRPr sz="2960" b="1" i="0" u="none" strike="noStrike" cap="none">
              <a:solidFill>
                <a:srgbClr val="231F20"/>
              </a:solidFill>
              <a:latin typeface="DM Sans"/>
              <a:ea typeface="DM Sans"/>
              <a:cs typeface="DM Sans"/>
              <a:sym typeface="DM Sans"/>
            </a:endParaRPr>
          </a:p>
        </p:txBody>
      </p:sp>
      <p:sp>
        <p:nvSpPr>
          <p:cNvPr id="130" name="Google Shape;130;p14"/>
          <p:cNvSpPr txBox="1"/>
          <p:nvPr/>
        </p:nvSpPr>
        <p:spPr>
          <a:xfrm>
            <a:off x="5634990" y="6281420"/>
            <a:ext cx="9616440" cy="743585"/>
          </a:xfrm>
          <a:prstGeom prst="rect">
            <a:avLst/>
          </a:prstGeom>
          <a:noFill/>
          <a:ln>
            <a:noFill/>
          </a:ln>
        </p:spPr>
        <p:txBody>
          <a:bodyPr spcFirstLastPara="1" wrap="square" lIns="0" tIns="0" rIns="0" bIns="0" anchor="t" anchorCtr="0">
            <a:noAutofit/>
          </a:bodyPr>
          <a:lstStyle/>
          <a:p>
            <a:pPr>
              <a:lnSpc>
                <a:spcPts val="4085"/>
              </a:lnSpc>
            </a:pPr>
            <a:r>
              <a:rPr lang="en-US" sz="2960" b="1" i="0" u="none" strike="noStrike" cap="none">
                <a:solidFill>
                  <a:srgbClr val="231F20"/>
                </a:solidFill>
                <a:latin typeface="DM Sans"/>
                <a:ea typeface="DM Sans"/>
                <a:cs typeface="DM Sans"/>
                <a:sym typeface="DM Sans"/>
              </a:rPr>
              <a:t> </a:t>
            </a:r>
            <a:r>
              <a:rPr lang="en-US" sz="2960" spc="290">
                <a:solidFill>
                  <a:srgbClr val="231F20"/>
                </a:solidFill>
                <a:latin typeface="DM Sans Bold"/>
                <a:sym typeface="+mn-ea"/>
              </a:rPr>
              <a:t>SAMPARK: A SOLUTION</a:t>
            </a:r>
            <a:endParaRPr lang="en-US" sz="2960" b="1" i="0" u="none" strike="noStrike" cap="none">
              <a:solidFill>
                <a:srgbClr val="231F20"/>
              </a:solidFill>
              <a:latin typeface="DM Sans"/>
              <a:ea typeface="DM Sans"/>
              <a:cs typeface="DM Sans"/>
              <a:sym typeface="DM Sans"/>
            </a:endParaRPr>
          </a:p>
          <a:p>
            <a:pPr marL="0" marR="0" lvl="0" indent="0" algn="l" rtl="0">
              <a:lnSpc>
                <a:spcPct val="138000"/>
              </a:lnSpc>
              <a:spcBef>
                <a:spcPts val="0"/>
              </a:spcBef>
              <a:spcAft>
                <a:spcPts val="0"/>
              </a:spcAft>
              <a:buNone/>
            </a:pPr>
            <a:endParaRPr lang="en-US" sz="2960" b="1" i="0" u="none" strike="noStrike" cap="none">
              <a:solidFill>
                <a:srgbClr val="231F20"/>
              </a:solidFill>
              <a:latin typeface="DM Sans"/>
              <a:ea typeface="DM Sans"/>
              <a:cs typeface="DM Sans"/>
              <a:sym typeface="DM Sans"/>
            </a:endParaRPr>
          </a:p>
          <a:p>
            <a:pPr marL="0" marR="0" lvl="0" indent="0" algn="l" rtl="0">
              <a:lnSpc>
                <a:spcPct val="138000"/>
              </a:lnSpc>
              <a:spcBef>
                <a:spcPts val="0"/>
              </a:spcBef>
              <a:spcAft>
                <a:spcPts val="0"/>
              </a:spcAft>
              <a:buNone/>
            </a:pPr>
            <a:endParaRPr sz="2960" b="1" i="0" u="none" strike="noStrike" cap="none">
              <a:solidFill>
                <a:srgbClr val="231F20"/>
              </a:solidFill>
              <a:latin typeface="DM Sans"/>
              <a:ea typeface="DM Sans"/>
              <a:cs typeface="DM Sans"/>
              <a:sym typeface="DM Sans"/>
            </a:endParaRPr>
          </a:p>
        </p:txBody>
      </p:sp>
      <p:sp>
        <p:nvSpPr>
          <p:cNvPr id="131" name="Google Shape;131;p14"/>
          <p:cNvSpPr txBox="1"/>
          <p:nvPr/>
        </p:nvSpPr>
        <p:spPr>
          <a:xfrm>
            <a:off x="5635143" y="7182202"/>
            <a:ext cx="7871782" cy="62801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2960" spc="290">
                <a:solidFill>
                  <a:srgbClr val="231F20"/>
                </a:solidFill>
                <a:latin typeface="DM Sans Bold"/>
                <a:sym typeface="+mn-ea"/>
              </a:rPr>
              <a:t>CONCLUSIONS AND TAKEAWAY</a:t>
            </a:r>
            <a:endParaRPr lang="en-US" sz="2960" b="1" i="0" u="none" strike="noStrike" cap="none">
              <a:solidFill>
                <a:srgbClr val="231F20"/>
              </a:solidFill>
              <a:latin typeface="DM Sans"/>
              <a:ea typeface="DM Sans"/>
              <a:cs typeface="DM Sans"/>
              <a:sym typeface="DM Sans"/>
            </a:endParaRPr>
          </a:p>
        </p:txBody>
      </p:sp>
      <p:sp>
        <p:nvSpPr>
          <p:cNvPr id="11" name="TextBox 34"/>
          <p:cNvSpPr txBox="1"/>
          <p:nvPr/>
        </p:nvSpPr>
        <p:spPr>
          <a:xfrm>
            <a:off x="5635143" y="8186974"/>
            <a:ext cx="6645760" cy="494276"/>
          </a:xfrm>
          <a:prstGeom prst="rect">
            <a:avLst/>
          </a:prstGeom>
        </p:spPr>
        <p:txBody>
          <a:bodyPr lIns="0" tIns="0" rIns="0" bIns="0" rtlCol="0" anchor="t">
            <a:spAutoFit/>
          </a:bodyPr>
          <a:lstStyle/>
          <a:p>
            <a:pPr marL="0" lvl="0" indent="0" algn="l">
              <a:lnSpc>
                <a:spcPts val="4085"/>
              </a:lnSpc>
              <a:spcBef>
                <a:spcPct val="0"/>
              </a:spcBef>
            </a:pPr>
            <a:r>
              <a:rPr lang="en-US" sz="2960" spc="290">
                <a:solidFill>
                  <a:srgbClr val="231F20"/>
                </a:solidFill>
                <a:latin typeface="DM Sans Bold"/>
              </a:rPr>
              <a:t>REFERENCES</a:t>
            </a:r>
            <a:endParaRPr lang="en-US" sz="2960" spc="290">
              <a:solidFill>
                <a:srgbClr val="231F20"/>
              </a:solidFill>
              <a:latin typeface="DM Sans Bold"/>
            </a:endParaRPr>
          </a:p>
        </p:txBody>
      </p:sp>
      <p:grpSp>
        <p:nvGrpSpPr>
          <p:cNvPr id="2" name="Group 19"/>
          <p:cNvGrpSpPr/>
          <p:nvPr/>
        </p:nvGrpSpPr>
        <p:grpSpPr>
          <a:xfrm rot="0">
            <a:off x="3898292" y="3077758"/>
            <a:ext cx="1531653" cy="5715409"/>
            <a:chOff x="0" y="0"/>
            <a:chExt cx="368852" cy="1376382"/>
          </a:xfrm>
        </p:grpSpPr>
        <p:sp>
          <p:nvSpPr>
            <p:cNvPr id="3" name="Freeform 20"/>
            <p:cNvSpPr/>
            <p:nvPr/>
          </p:nvSpPr>
          <p:spPr>
            <a:xfrm>
              <a:off x="0" y="0"/>
              <a:ext cx="368852" cy="1376382"/>
            </a:xfrm>
            <a:custGeom>
              <a:avLst/>
              <a:gdLst/>
              <a:ahLst/>
              <a:cxnLst/>
              <a:rect l="l" t="t" r="r" b="b"/>
              <a:pathLst>
                <a:path w="368852" h="1376382">
                  <a:moveTo>
                    <a:pt x="0" y="0"/>
                  </a:moveTo>
                  <a:lnTo>
                    <a:pt x="368852" y="0"/>
                  </a:lnTo>
                  <a:lnTo>
                    <a:pt x="368852" y="1376382"/>
                  </a:lnTo>
                  <a:lnTo>
                    <a:pt x="0" y="1376382"/>
                  </a:lnTo>
                  <a:close/>
                </a:path>
              </a:pathLst>
            </a:custGeom>
            <a:solidFill>
              <a:srgbClr val="CCCCCC"/>
            </a:solidFill>
          </p:spPr>
        </p:sp>
        <p:sp>
          <p:nvSpPr>
            <p:cNvPr id="4" name="TextBox 21"/>
            <p:cNvSpPr txBox="1"/>
            <p:nvPr/>
          </p:nvSpPr>
          <p:spPr>
            <a:xfrm>
              <a:off x="0" y="-19050"/>
              <a:ext cx="368852" cy="1395432"/>
            </a:xfrm>
            <a:prstGeom prst="rect">
              <a:avLst/>
            </a:prstGeom>
          </p:spPr>
          <p:txBody>
            <a:bodyPr lIns="50800" tIns="50800" rIns="50800" bIns="50800" rtlCol="0" anchor="ctr"/>
            <a:p>
              <a:pPr algn="ctr">
                <a:lnSpc>
                  <a:spcPts val="2860"/>
                </a:lnSpc>
              </a:pPr>
            </a:p>
          </p:txBody>
        </p:sp>
      </p:grpSp>
      <p:sp>
        <p:nvSpPr>
          <p:cNvPr id="5" name="TextBox 23"/>
          <p:cNvSpPr txBox="1"/>
          <p:nvPr/>
        </p:nvSpPr>
        <p:spPr>
          <a:xfrm>
            <a:off x="4130183" y="3432436"/>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01</a:t>
            </a:r>
            <a:endParaRPr lang="en-US" sz="4670">
              <a:solidFill>
                <a:srgbClr val="363636"/>
              </a:solidFill>
              <a:latin typeface="Oswald Bold Italics"/>
            </a:endParaRPr>
          </a:p>
        </p:txBody>
      </p:sp>
      <p:sp>
        <p:nvSpPr>
          <p:cNvPr id="6" name="TextBox 24"/>
          <p:cNvSpPr txBox="1"/>
          <p:nvPr/>
        </p:nvSpPr>
        <p:spPr>
          <a:xfrm>
            <a:off x="4130183" y="4304213"/>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02</a:t>
            </a:r>
            <a:endParaRPr lang="en-US" sz="4670">
              <a:solidFill>
                <a:srgbClr val="363636"/>
              </a:solidFill>
              <a:latin typeface="Oswald Bold Italics"/>
            </a:endParaRPr>
          </a:p>
        </p:txBody>
      </p:sp>
      <p:sp>
        <p:nvSpPr>
          <p:cNvPr id="7" name="TextBox 25"/>
          <p:cNvSpPr txBox="1"/>
          <p:nvPr/>
        </p:nvSpPr>
        <p:spPr>
          <a:xfrm>
            <a:off x="4130183" y="5267898"/>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03</a:t>
            </a:r>
            <a:endParaRPr lang="en-US" sz="4670">
              <a:solidFill>
                <a:srgbClr val="363636"/>
              </a:solidFill>
              <a:latin typeface="Oswald Bold Italics"/>
            </a:endParaRPr>
          </a:p>
        </p:txBody>
      </p:sp>
      <p:sp>
        <p:nvSpPr>
          <p:cNvPr id="8" name="TextBox 26"/>
          <p:cNvSpPr txBox="1"/>
          <p:nvPr/>
        </p:nvSpPr>
        <p:spPr>
          <a:xfrm>
            <a:off x="4130183" y="6139675"/>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04</a:t>
            </a:r>
            <a:endParaRPr lang="en-US" sz="4670">
              <a:solidFill>
                <a:srgbClr val="363636"/>
              </a:solidFill>
              <a:latin typeface="Oswald Bold Italics"/>
            </a:endParaRPr>
          </a:p>
        </p:txBody>
      </p:sp>
      <p:sp>
        <p:nvSpPr>
          <p:cNvPr id="9" name="TextBox 27"/>
          <p:cNvSpPr txBox="1"/>
          <p:nvPr/>
        </p:nvSpPr>
        <p:spPr>
          <a:xfrm>
            <a:off x="4151620" y="7006264"/>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05</a:t>
            </a:r>
            <a:endParaRPr lang="en-US" sz="4670">
              <a:solidFill>
                <a:srgbClr val="363636"/>
              </a:solidFill>
              <a:latin typeface="Oswald Bold Italics"/>
            </a:endParaRPr>
          </a:p>
        </p:txBody>
      </p:sp>
      <p:sp>
        <p:nvSpPr>
          <p:cNvPr id="10" name="TextBox 28"/>
          <p:cNvSpPr txBox="1"/>
          <p:nvPr/>
        </p:nvSpPr>
        <p:spPr>
          <a:xfrm>
            <a:off x="4151620" y="7915056"/>
            <a:ext cx="1024998" cy="717888"/>
          </a:xfrm>
          <a:prstGeom prst="rect">
            <a:avLst/>
          </a:prstGeom>
        </p:spPr>
        <p:txBody>
          <a:bodyPr lIns="0" tIns="0" rIns="0" bIns="0" rtlCol="0" anchor="t">
            <a:spAutoFit/>
          </a:bodyPr>
          <a:p>
            <a:pPr algn="ctr">
              <a:lnSpc>
                <a:spcPts val="5605"/>
              </a:lnSpc>
            </a:pPr>
            <a:r>
              <a:rPr lang="en-US" sz="4670">
                <a:solidFill>
                  <a:srgbClr val="363636"/>
                </a:solidFill>
                <a:latin typeface="Oswald Bold Italics"/>
              </a:rPr>
              <a:t>06</a:t>
            </a:r>
            <a:endParaRPr lang="en-US" sz="4670">
              <a:solidFill>
                <a:srgbClr val="363636"/>
              </a:solidFill>
              <a:latin typeface="Oswald Bold Itali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26" name="Shape 726"/>
        <p:cNvGrpSpPr/>
        <p:nvPr/>
      </p:nvGrpSpPr>
      <p:grpSpPr>
        <a:xfrm>
          <a:off x="0" y="0"/>
          <a:ext cx="0" cy="0"/>
          <a:chOff x="0" y="0"/>
          <a:chExt cx="0" cy="0"/>
        </a:xfrm>
      </p:grpSpPr>
      <p:sp>
        <p:nvSpPr>
          <p:cNvPr id="727" name="Google Shape;727;p41"/>
          <p:cNvSpPr/>
          <p:nvPr/>
        </p:nvSpPr>
        <p:spPr>
          <a:xfrm rot="9890161">
            <a:off x="17240431" y="122884"/>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728" name="Google Shape;728;p41"/>
          <p:cNvSpPr/>
          <p:nvPr/>
        </p:nvSpPr>
        <p:spPr>
          <a:xfrm rot="-909839">
            <a:off x="16194360" y="406390"/>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729" name="Google Shape;729;p41"/>
          <p:cNvSpPr/>
          <p:nvPr/>
        </p:nvSpPr>
        <p:spPr>
          <a:xfrm rot="-423821">
            <a:off x="6356350" y="1360170"/>
            <a:ext cx="5839460" cy="1117600"/>
          </a:xfrm>
          <a:custGeom>
            <a:avLst/>
            <a:gdLst/>
            <a:ahLst/>
            <a:cxnLst/>
            <a:rect l="l" t="t" r="r" b="b"/>
            <a:pathLst>
              <a:path w="4656815" h="1117636" extrusionOk="0">
                <a:moveTo>
                  <a:pt x="0" y="0"/>
                </a:moveTo>
                <a:lnTo>
                  <a:pt x="4656815" y="0"/>
                </a:lnTo>
                <a:lnTo>
                  <a:pt x="4656815" y="1117636"/>
                </a:lnTo>
                <a:lnTo>
                  <a:pt x="0" y="1117636"/>
                </a:lnTo>
                <a:lnTo>
                  <a:pt x="0" y="0"/>
                </a:lnTo>
                <a:close/>
              </a:path>
            </a:pathLst>
          </a:custGeom>
          <a:blipFill rotWithShape="1">
            <a:blip r:embed="rId3"/>
            <a:stretch>
              <a:fillRect/>
            </a:stretch>
          </a:blipFill>
          <a:ln>
            <a:noFill/>
          </a:ln>
        </p:spPr>
      </p:sp>
      <p:pic>
        <p:nvPicPr>
          <p:cNvPr id="3" name="Picture 2"/>
          <p:cNvPicPr>
            <a:picLocks noChangeAspect="1"/>
          </p:cNvPicPr>
          <p:nvPr/>
        </p:nvPicPr>
        <p:blipFill>
          <a:blip r:embed="rId4"/>
          <a:stretch>
            <a:fillRect/>
          </a:stretch>
        </p:blipFill>
        <p:spPr>
          <a:xfrm>
            <a:off x="1170305" y="3642995"/>
            <a:ext cx="15693390" cy="5010150"/>
          </a:xfrm>
          <a:prstGeom prst="rect">
            <a:avLst/>
          </a:prstGeom>
        </p:spPr>
      </p:pic>
      <p:sp>
        <p:nvSpPr>
          <p:cNvPr id="2" name="Text Box 1"/>
          <p:cNvSpPr txBox="1"/>
          <p:nvPr/>
        </p:nvSpPr>
        <p:spPr>
          <a:xfrm>
            <a:off x="13846810" y="9655810"/>
            <a:ext cx="4472305" cy="521970"/>
          </a:xfrm>
          <a:prstGeom prst="rect">
            <a:avLst/>
          </a:prstGeom>
          <a:noFill/>
        </p:spPr>
        <p:txBody>
          <a:bodyPr wrap="square" rtlCol="0">
            <a:spAutoFit/>
          </a:bodyPr>
          <a:p>
            <a:r>
              <a:rPr lang="en-US" sz="2800">
                <a:ln w="22225">
                  <a:solidFill>
                    <a:schemeClr val="accent2"/>
                  </a:solidFill>
                  <a:prstDash val="solid"/>
                </a:ln>
                <a:solidFill>
                  <a:schemeClr val="accent2">
                    <a:lumMod val="40000"/>
                    <a:lumOff val="60000"/>
                  </a:schemeClr>
                </a:solidFill>
                <a:effectLst/>
              </a:rPr>
              <a:t>TEAM : SAMPARK </a:t>
            </a:r>
            <a:endParaRPr lang="en-US" sz="28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grpSp>
        <p:nvGrpSpPr>
          <p:cNvPr id="137" name="Google Shape;137;p15"/>
          <p:cNvGrpSpPr/>
          <p:nvPr/>
        </p:nvGrpSpPr>
        <p:grpSpPr>
          <a:xfrm rot="2700000">
            <a:off x="-2614705" y="-4643524"/>
            <a:ext cx="7415398" cy="3565095"/>
            <a:chOff x="0" y="0"/>
            <a:chExt cx="660400" cy="317500"/>
          </a:xfrm>
        </p:grpSpPr>
        <p:sp>
          <p:nvSpPr>
            <p:cNvPr id="138" name="Google Shape;138;p15"/>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5"/>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40" name="Google Shape;140;p15"/>
          <p:cNvCxnSpPr/>
          <p:nvPr/>
        </p:nvCxnSpPr>
        <p:spPr>
          <a:xfrm>
            <a:off x="-3077318" y="-3823975"/>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141" name="Google Shape;141;p15"/>
          <p:cNvCxnSpPr/>
          <p:nvPr/>
        </p:nvCxnSpPr>
        <p:spPr>
          <a:xfrm>
            <a:off x="-3291265" y="-3511298"/>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142" name="Google Shape;142;p15"/>
          <p:cNvCxnSpPr/>
          <p:nvPr/>
        </p:nvCxnSpPr>
        <p:spPr>
          <a:xfrm>
            <a:off x="-3470867" y="-3152828"/>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143" name="Google Shape;143;p15"/>
          <p:cNvCxnSpPr/>
          <p:nvPr/>
        </p:nvCxnSpPr>
        <p:spPr>
          <a:xfrm>
            <a:off x="-3597521" y="-2766560"/>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144" name="Google Shape;144;p15"/>
          <p:cNvCxnSpPr/>
          <p:nvPr/>
        </p:nvCxnSpPr>
        <p:spPr>
          <a:xfrm>
            <a:off x="-3741375" y="-2326884"/>
            <a:ext cx="4347674" cy="4347674"/>
          </a:xfrm>
          <a:prstGeom prst="straightConnector1">
            <a:avLst/>
          </a:prstGeom>
          <a:noFill/>
          <a:ln w="28575" cap="flat" cmpd="sng">
            <a:solidFill>
              <a:srgbClr val="8CA9AD"/>
            </a:solidFill>
            <a:prstDash val="solid"/>
            <a:round/>
            <a:headEnd type="none" w="sm" len="sm"/>
            <a:tailEnd type="none" w="sm" len="sm"/>
          </a:ln>
        </p:spPr>
      </p:cxnSp>
      <p:cxnSp>
        <p:nvCxnSpPr>
          <p:cNvPr id="145" name="Google Shape;145;p15"/>
          <p:cNvCxnSpPr/>
          <p:nvPr/>
        </p:nvCxnSpPr>
        <p:spPr>
          <a:xfrm>
            <a:off x="-3862195" y="-1883160"/>
            <a:ext cx="3963599" cy="3985594"/>
          </a:xfrm>
          <a:prstGeom prst="straightConnector1">
            <a:avLst/>
          </a:prstGeom>
          <a:noFill/>
          <a:ln w="28575" cap="flat" cmpd="sng">
            <a:solidFill>
              <a:srgbClr val="8CA9AD"/>
            </a:solidFill>
            <a:prstDash val="solid"/>
            <a:round/>
            <a:headEnd type="none" w="sm" len="sm"/>
            <a:tailEnd type="none" w="sm" len="sm"/>
          </a:ln>
        </p:spPr>
      </p:cxnSp>
      <p:sp>
        <p:nvSpPr>
          <p:cNvPr id="146" name="Google Shape;146;p15"/>
          <p:cNvSpPr/>
          <p:nvPr/>
        </p:nvSpPr>
        <p:spPr>
          <a:xfrm>
            <a:off x="17204191" y="-55109"/>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147" name="Google Shape;147;p15"/>
          <p:cNvSpPr/>
          <p:nvPr/>
        </p:nvSpPr>
        <p:spPr>
          <a:xfrm>
            <a:off x="17204191" y="102870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148" name="Google Shape;148;p15"/>
          <p:cNvSpPr/>
          <p:nvPr/>
        </p:nvSpPr>
        <p:spPr>
          <a:xfrm rot="-5400000">
            <a:off x="17204191" y="2112509"/>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sp>
        <p:nvSpPr>
          <p:cNvPr id="149" name="Google Shape;149;p15"/>
          <p:cNvSpPr/>
          <p:nvPr/>
        </p:nvSpPr>
        <p:spPr>
          <a:xfrm>
            <a:off x="16120382" y="-55109"/>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sp>
        <p:nvSpPr>
          <p:cNvPr id="150" name="Google Shape;150;p15"/>
          <p:cNvSpPr/>
          <p:nvPr/>
        </p:nvSpPr>
        <p:spPr>
          <a:xfrm rot="10800000">
            <a:off x="101404" y="925830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151" name="Google Shape;151;p15"/>
          <p:cNvSpPr/>
          <p:nvPr/>
        </p:nvSpPr>
        <p:spPr>
          <a:xfrm>
            <a:off x="101404" y="817449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152" name="Google Shape;152;p15"/>
          <p:cNvSpPr/>
          <p:nvPr/>
        </p:nvSpPr>
        <p:spPr>
          <a:xfrm rot="5400000">
            <a:off x="1185213" y="925830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153" name="Google Shape;153;p15"/>
          <p:cNvSpPr txBox="1"/>
          <p:nvPr/>
        </p:nvSpPr>
        <p:spPr>
          <a:xfrm>
            <a:off x="2681117" y="500014"/>
            <a:ext cx="12866100" cy="1539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b="0" i="0" u="none" strike="noStrike" cap="none">
                <a:solidFill>
                  <a:srgbClr val="227C9D"/>
                </a:solidFill>
                <a:latin typeface="Arial" panose="020B0604020202020204"/>
                <a:ea typeface="Arial" panose="020B0604020202020204"/>
                <a:cs typeface="Arial" panose="020B0604020202020204"/>
                <a:sym typeface="Arial" panose="020B0604020202020204"/>
              </a:rPr>
              <a:t>INTRODUCTION</a:t>
            </a:r>
            <a:endParaRPr lang="en-US" sz="1000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sp>
        <p:nvSpPr>
          <p:cNvPr id="154" name="Google Shape;154;p15"/>
          <p:cNvSpPr txBox="1"/>
          <p:nvPr/>
        </p:nvSpPr>
        <p:spPr>
          <a:xfrm>
            <a:off x="1396275" y="2112500"/>
            <a:ext cx="5791200" cy="77667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0"/>
              </a:spcAft>
              <a:buClr>
                <a:schemeClr val="dk1"/>
              </a:buClr>
              <a:buSzPts val="1100"/>
              <a:buFont typeface="Arial" panose="020B0604020202020204"/>
              <a:buNone/>
            </a:pPr>
            <a:endParaRPr sz="3700">
              <a:solidFill>
                <a:srgbClr val="545454"/>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panose="020B0604020202020204"/>
              <a:buNone/>
            </a:pPr>
            <a:r>
              <a:rPr lang="en-US" sz="2300">
                <a:solidFill>
                  <a:schemeClr val="dk1"/>
                </a:solidFill>
              </a:rPr>
              <a:t>Churn is the rate at which customers discontinue their relationship with a company within a given timeframe. It's a crucial metric for businesses, directly impacting revenue and growth. By analyzing churn, companies can identify trends, patterns, and reasons behind customer attrition. This analysis enables businesses to implement strategies for customer retention, product/service improvement, and enhanced customer experience. Churn serves as a key indicator of customer satisfaction, loyalty, and overall business health. Effectively managing churn is essential for sustaining growth and maintaining a competitive edge in the market.</a:t>
            </a:r>
            <a:endParaRPr sz="3100">
              <a:solidFill>
                <a:srgbClr val="ECECEC"/>
              </a:solidFill>
              <a:highlight>
                <a:schemeClr val="dk1"/>
              </a:highlight>
              <a:latin typeface="DM Sans"/>
              <a:ea typeface="DM Sans"/>
              <a:cs typeface="DM Sans"/>
              <a:sym typeface="DM Sans"/>
            </a:endParaRPr>
          </a:p>
          <a:p>
            <a:pPr marL="0" marR="0" lvl="0" indent="0" algn="l" rtl="0">
              <a:lnSpc>
                <a:spcPct val="120000"/>
              </a:lnSpc>
              <a:spcBef>
                <a:spcPts val="0"/>
              </a:spcBef>
              <a:spcAft>
                <a:spcPts val="0"/>
              </a:spcAft>
              <a:buNone/>
            </a:pPr>
            <a:endParaRPr sz="3700">
              <a:solidFill>
                <a:srgbClr val="545454"/>
              </a:solidFill>
              <a:latin typeface="DM Sans"/>
              <a:ea typeface="DM Sans"/>
              <a:cs typeface="DM Sans"/>
              <a:sym typeface="DM Sans"/>
            </a:endParaRPr>
          </a:p>
        </p:txBody>
      </p:sp>
      <p:pic>
        <p:nvPicPr>
          <p:cNvPr id="155" name="Google Shape;155;p15"/>
          <p:cNvPicPr preferRelativeResize="0"/>
          <p:nvPr/>
        </p:nvPicPr>
        <p:blipFill>
          <a:blip r:embed="rId5"/>
          <a:stretch>
            <a:fillRect/>
          </a:stretch>
        </p:blipFill>
        <p:spPr>
          <a:xfrm>
            <a:off x="7608825" y="2991650"/>
            <a:ext cx="9704275" cy="540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grpSp>
        <p:nvGrpSpPr>
          <p:cNvPr id="160" name="Google Shape;160;p16"/>
          <p:cNvGrpSpPr/>
          <p:nvPr/>
        </p:nvGrpSpPr>
        <p:grpSpPr>
          <a:xfrm rot="2700000">
            <a:off x="-2614705" y="-4643524"/>
            <a:ext cx="7415398" cy="3565095"/>
            <a:chOff x="0" y="0"/>
            <a:chExt cx="660400" cy="317500"/>
          </a:xfrm>
        </p:grpSpPr>
        <p:sp>
          <p:nvSpPr>
            <p:cNvPr id="161" name="Google Shape;161;p16"/>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6"/>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63" name="Google Shape;163;p16"/>
          <p:cNvCxnSpPr/>
          <p:nvPr/>
        </p:nvCxnSpPr>
        <p:spPr>
          <a:xfrm>
            <a:off x="-3077318" y="-3823975"/>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164" name="Google Shape;164;p16"/>
          <p:cNvCxnSpPr/>
          <p:nvPr/>
        </p:nvCxnSpPr>
        <p:spPr>
          <a:xfrm>
            <a:off x="-3291265" y="-3511298"/>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165" name="Google Shape;165;p16"/>
          <p:cNvCxnSpPr/>
          <p:nvPr/>
        </p:nvCxnSpPr>
        <p:spPr>
          <a:xfrm>
            <a:off x="-3470867" y="-3152828"/>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166" name="Google Shape;166;p16"/>
          <p:cNvCxnSpPr/>
          <p:nvPr/>
        </p:nvCxnSpPr>
        <p:spPr>
          <a:xfrm>
            <a:off x="-3597521" y="-2766560"/>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167" name="Google Shape;167;p16"/>
          <p:cNvCxnSpPr/>
          <p:nvPr/>
        </p:nvCxnSpPr>
        <p:spPr>
          <a:xfrm>
            <a:off x="-3741375" y="-2326884"/>
            <a:ext cx="4347674" cy="4347674"/>
          </a:xfrm>
          <a:prstGeom prst="straightConnector1">
            <a:avLst/>
          </a:prstGeom>
          <a:noFill/>
          <a:ln w="28575" cap="flat" cmpd="sng">
            <a:solidFill>
              <a:srgbClr val="8CA9AD"/>
            </a:solidFill>
            <a:prstDash val="solid"/>
            <a:round/>
            <a:headEnd type="none" w="sm" len="sm"/>
            <a:tailEnd type="none" w="sm" len="sm"/>
          </a:ln>
        </p:spPr>
      </p:cxnSp>
      <p:cxnSp>
        <p:nvCxnSpPr>
          <p:cNvPr id="168" name="Google Shape;168;p16"/>
          <p:cNvCxnSpPr/>
          <p:nvPr/>
        </p:nvCxnSpPr>
        <p:spPr>
          <a:xfrm>
            <a:off x="-3862195" y="-1883160"/>
            <a:ext cx="3963599" cy="3985594"/>
          </a:xfrm>
          <a:prstGeom prst="straightConnector1">
            <a:avLst/>
          </a:prstGeom>
          <a:noFill/>
          <a:ln w="28575" cap="flat" cmpd="sng">
            <a:solidFill>
              <a:srgbClr val="8CA9AD"/>
            </a:solidFill>
            <a:prstDash val="solid"/>
            <a:round/>
            <a:headEnd type="none" w="sm" len="sm"/>
            <a:tailEnd type="none" w="sm" len="sm"/>
          </a:ln>
        </p:spPr>
      </p:cxnSp>
      <p:sp>
        <p:nvSpPr>
          <p:cNvPr id="169" name="Google Shape;169;p16"/>
          <p:cNvSpPr/>
          <p:nvPr/>
        </p:nvSpPr>
        <p:spPr>
          <a:xfrm rot="-5400000">
            <a:off x="17185402" y="-243663"/>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170" name="Google Shape;170;p16"/>
          <p:cNvSpPr/>
          <p:nvPr/>
        </p:nvSpPr>
        <p:spPr>
          <a:xfrm rot="-5400000">
            <a:off x="17185402" y="84014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171" name="Google Shape;171;p16"/>
          <p:cNvSpPr/>
          <p:nvPr/>
        </p:nvSpPr>
        <p:spPr>
          <a:xfrm rot="10800000">
            <a:off x="101404" y="925830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172" name="Google Shape;172;p16"/>
          <p:cNvSpPr/>
          <p:nvPr/>
        </p:nvSpPr>
        <p:spPr>
          <a:xfrm>
            <a:off x="101404" y="817449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sp>
        <p:nvSpPr>
          <p:cNvPr id="173" name="Google Shape;173;p16"/>
          <p:cNvSpPr txBox="1"/>
          <p:nvPr/>
        </p:nvSpPr>
        <p:spPr>
          <a:xfrm>
            <a:off x="1813331" y="2725122"/>
            <a:ext cx="6666600" cy="7586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a:solidFill>
                  <a:schemeClr val="dk1"/>
                </a:solidFill>
                <a:latin typeface="Calibri" panose="020F0502020204030204"/>
                <a:ea typeface="Calibri" panose="020F0502020204030204"/>
                <a:cs typeface="Calibri" panose="020F0502020204030204"/>
                <a:sym typeface="Calibri" panose="020F0502020204030204"/>
              </a:rPr>
              <a:t>The SaaS companies  are facing challenges in retaining customers, leading to a decline in revenue and market share. The companies wants to implement a proactive approach to reduce customer churn by identifying customers who are likely to churn in the near future. To address this problem, the company seeks to develop a machine learning-based predictive model that can accurately forecast customer churn.</a:t>
            </a:r>
            <a:endParaRPr sz="32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20000"/>
              </a:lnSpc>
              <a:spcBef>
                <a:spcPts val="0"/>
              </a:spcBef>
              <a:spcAft>
                <a:spcPts val="0"/>
              </a:spcAft>
              <a:buNone/>
            </a:pPr>
            <a:r>
              <a:rPr lang="en-US" sz="3200" b="0" i="0" u="none" strike="noStrike" cap="none">
                <a:solidFill>
                  <a:srgbClr val="545454"/>
                </a:solidFill>
                <a:latin typeface="DM Sans"/>
                <a:ea typeface="DM Sans"/>
                <a:cs typeface="DM Sans"/>
                <a:sym typeface="DM Sans"/>
              </a:rPr>
              <a:t>.</a:t>
            </a:r>
            <a:endParaRPr sz="3200"/>
          </a:p>
        </p:txBody>
      </p:sp>
      <p:sp>
        <p:nvSpPr>
          <p:cNvPr id="174" name="Google Shape;174;p16"/>
          <p:cNvSpPr txBox="1"/>
          <p:nvPr/>
        </p:nvSpPr>
        <p:spPr>
          <a:xfrm>
            <a:off x="4693523" y="341033"/>
            <a:ext cx="10351696" cy="18849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745" b="0" i="0" u="none" strike="noStrike" cap="none">
                <a:solidFill>
                  <a:srgbClr val="227C9D"/>
                </a:solidFill>
                <a:latin typeface="Arial" panose="020B0604020202020204"/>
                <a:ea typeface="Arial" panose="020B0604020202020204"/>
                <a:cs typeface="Arial" panose="020B0604020202020204"/>
                <a:sym typeface="Arial" panose="020B0604020202020204"/>
              </a:rPr>
              <a:t>PROBLEM STATEMENT</a:t>
            </a:r>
            <a:endParaRPr lang="en-US" sz="6745" b="0" i="0" u="none" strike="noStrike" cap="none">
              <a:solidFill>
                <a:srgbClr val="227C9D"/>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6745"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pic>
        <p:nvPicPr>
          <p:cNvPr id="175" name="Google Shape;175;p16"/>
          <p:cNvPicPr preferRelativeResize="0"/>
          <p:nvPr/>
        </p:nvPicPr>
        <p:blipFill>
          <a:blip r:embed="rId5"/>
          <a:stretch>
            <a:fillRect/>
          </a:stretch>
        </p:blipFill>
        <p:spPr>
          <a:xfrm>
            <a:off x="9328875" y="3344950"/>
            <a:ext cx="7631952" cy="561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grpSp>
        <p:nvGrpSpPr>
          <p:cNvPr id="180" name="Google Shape;180;p17"/>
          <p:cNvGrpSpPr/>
          <p:nvPr/>
        </p:nvGrpSpPr>
        <p:grpSpPr>
          <a:xfrm rot="2700000">
            <a:off x="-2614705" y="-4643524"/>
            <a:ext cx="7415398" cy="3565095"/>
            <a:chOff x="0" y="0"/>
            <a:chExt cx="660400" cy="317500"/>
          </a:xfrm>
        </p:grpSpPr>
        <p:sp>
          <p:nvSpPr>
            <p:cNvPr id="181" name="Google Shape;181;p17"/>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7"/>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83" name="Google Shape;183;p17"/>
          <p:cNvCxnSpPr/>
          <p:nvPr/>
        </p:nvCxnSpPr>
        <p:spPr>
          <a:xfrm>
            <a:off x="-3077318" y="-3823975"/>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184" name="Google Shape;184;p17"/>
          <p:cNvCxnSpPr/>
          <p:nvPr/>
        </p:nvCxnSpPr>
        <p:spPr>
          <a:xfrm>
            <a:off x="-3291265" y="-3511298"/>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185" name="Google Shape;185;p17"/>
          <p:cNvCxnSpPr/>
          <p:nvPr/>
        </p:nvCxnSpPr>
        <p:spPr>
          <a:xfrm>
            <a:off x="-3470867" y="-3152828"/>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186" name="Google Shape;186;p17"/>
          <p:cNvCxnSpPr/>
          <p:nvPr/>
        </p:nvCxnSpPr>
        <p:spPr>
          <a:xfrm>
            <a:off x="-3597521" y="-2766560"/>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187" name="Google Shape;187;p17"/>
          <p:cNvCxnSpPr/>
          <p:nvPr/>
        </p:nvCxnSpPr>
        <p:spPr>
          <a:xfrm>
            <a:off x="-3741375" y="-2326884"/>
            <a:ext cx="4347674" cy="4347674"/>
          </a:xfrm>
          <a:prstGeom prst="straightConnector1">
            <a:avLst/>
          </a:prstGeom>
          <a:noFill/>
          <a:ln w="28575" cap="flat" cmpd="sng">
            <a:solidFill>
              <a:srgbClr val="8CA9AD"/>
            </a:solidFill>
            <a:prstDash val="solid"/>
            <a:round/>
            <a:headEnd type="none" w="sm" len="sm"/>
            <a:tailEnd type="none" w="sm" len="sm"/>
          </a:ln>
        </p:spPr>
      </p:cxnSp>
      <p:cxnSp>
        <p:nvCxnSpPr>
          <p:cNvPr id="188" name="Google Shape;188;p17"/>
          <p:cNvCxnSpPr/>
          <p:nvPr/>
        </p:nvCxnSpPr>
        <p:spPr>
          <a:xfrm>
            <a:off x="-3862195" y="-1883160"/>
            <a:ext cx="3963599" cy="3985594"/>
          </a:xfrm>
          <a:prstGeom prst="straightConnector1">
            <a:avLst/>
          </a:prstGeom>
          <a:noFill/>
          <a:ln w="28575" cap="flat" cmpd="sng">
            <a:solidFill>
              <a:srgbClr val="8CA9AD"/>
            </a:solidFill>
            <a:prstDash val="solid"/>
            <a:round/>
            <a:headEnd type="none" w="sm" len="sm"/>
            <a:tailEnd type="none" w="sm" len="sm"/>
          </a:ln>
        </p:spPr>
      </p:cxnSp>
      <p:sp>
        <p:nvSpPr>
          <p:cNvPr id="189" name="Google Shape;189;p17"/>
          <p:cNvSpPr/>
          <p:nvPr/>
        </p:nvSpPr>
        <p:spPr>
          <a:xfrm rot="-5400000">
            <a:off x="17185402" y="-243663"/>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190" name="Google Shape;190;p17"/>
          <p:cNvSpPr/>
          <p:nvPr/>
        </p:nvSpPr>
        <p:spPr>
          <a:xfrm rot="-5400000">
            <a:off x="17185402" y="840146"/>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2"/>
            <a:stretch>
              <a:fillRect/>
            </a:stretch>
          </a:blipFill>
          <a:ln>
            <a:noFill/>
          </a:ln>
        </p:spPr>
      </p:sp>
      <p:sp>
        <p:nvSpPr>
          <p:cNvPr id="191" name="Google Shape;191;p17"/>
          <p:cNvSpPr/>
          <p:nvPr/>
        </p:nvSpPr>
        <p:spPr>
          <a:xfrm rot="10800000">
            <a:off x="101404" y="9258300"/>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3"/>
            <a:stretch>
              <a:fillRect/>
            </a:stretch>
          </a:blipFill>
          <a:ln>
            <a:noFill/>
          </a:ln>
        </p:spPr>
      </p:sp>
      <p:sp>
        <p:nvSpPr>
          <p:cNvPr id="192" name="Google Shape;192;p17"/>
          <p:cNvSpPr/>
          <p:nvPr/>
        </p:nvSpPr>
        <p:spPr>
          <a:xfrm>
            <a:off x="101404" y="8174491"/>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4"/>
            <a:stretch>
              <a:fillRect/>
            </a:stretch>
          </a:blipFill>
          <a:ln>
            <a:noFill/>
          </a:ln>
        </p:spPr>
      </p:sp>
      <p:sp>
        <p:nvSpPr>
          <p:cNvPr id="194" name="Google Shape;194;p17"/>
          <p:cNvSpPr/>
          <p:nvPr/>
        </p:nvSpPr>
        <p:spPr>
          <a:xfrm>
            <a:off x="565150" y="3234055"/>
            <a:ext cx="7821930" cy="1028065"/>
          </a:xfrm>
          <a:custGeom>
            <a:avLst/>
            <a:gdLst/>
            <a:ahLst/>
            <a:cxnLst/>
            <a:rect l="l" t="t" r="r" b="b"/>
            <a:pathLst>
              <a:path w="2060051" h="270714" extrusionOk="0">
                <a:moveTo>
                  <a:pt x="50479" y="0"/>
                </a:moveTo>
                <a:lnTo>
                  <a:pt x="2009572" y="0"/>
                </a:lnTo>
                <a:cubicBezTo>
                  <a:pt x="2037451" y="0"/>
                  <a:pt x="2060051" y="22600"/>
                  <a:pt x="2060051" y="50479"/>
                </a:cubicBezTo>
                <a:lnTo>
                  <a:pt x="2060051" y="220235"/>
                </a:lnTo>
                <a:cubicBezTo>
                  <a:pt x="2060051" y="248114"/>
                  <a:pt x="2037451" y="270714"/>
                  <a:pt x="2009572" y="270714"/>
                </a:cubicBezTo>
                <a:lnTo>
                  <a:pt x="50479" y="270714"/>
                </a:lnTo>
                <a:cubicBezTo>
                  <a:pt x="37091" y="270714"/>
                  <a:pt x="24252" y="265396"/>
                  <a:pt x="14785" y="255929"/>
                </a:cubicBezTo>
                <a:cubicBezTo>
                  <a:pt x="5318" y="246463"/>
                  <a:pt x="0" y="233623"/>
                  <a:pt x="0" y="220235"/>
                </a:cubicBezTo>
                <a:lnTo>
                  <a:pt x="0" y="50479"/>
                </a:lnTo>
                <a:cubicBezTo>
                  <a:pt x="0" y="37091"/>
                  <a:pt x="5318" y="24252"/>
                  <a:pt x="14785" y="14785"/>
                </a:cubicBezTo>
                <a:cubicBezTo>
                  <a:pt x="24252" y="5318"/>
                  <a:pt x="37091" y="0"/>
                  <a:pt x="50479" y="0"/>
                </a:cubicBezTo>
                <a:close/>
              </a:path>
            </a:pathLst>
          </a:custGeom>
          <a:solidFill>
            <a:srgbClr val="02C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17"/>
          <p:cNvSpPr txBox="1"/>
          <p:nvPr/>
        </p:nvSpPr>
        <p:spPr>
          <a:xfrm>
            <a:off x="565150" y="3306445"/>
            <a:ext cx="7821930" cy="955675"/>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196" name="Google Shape;196;p17"/>
          <p:cNvGrpSpPr/>
          <p:nvPr/>
        </p:nvGrpSpPr>
        <p:grpSpPr>
          <a:xfrm>
            <a:off x="8306840" y="5199180"/>
            <a:ext cx="9420466" cy="3139142"/>
            <a:chOff x="-1925451" y="-2596589"/>
            <a:chExt cx="12560621" cy="4185523"/>
          </a:xfrm>
        </p:grpSpPr>
        <p:grpSp>
          <p:nvGrpSpPr>
            <p:cNvPr id="197" name="Google Shape;197;p17"/>
            <p:cNvGrpSpPr/>
            <p:nvPr/>
          </p:nvGrpSpPr>
          <p:grpSpPr>
            <a:xfrm>
              <a:off x="0" y="0"/>
              <a:ext cx="10635170" cy="1588934"/>
              <a:chOff x="0" y="0"/>
              <a:chExt cx="2100774" cy="313863"/>
            </a:xfrm>
          </p:grpSpPr>
          <p:sp>
            <p:nvSpPr>
              <p:cNvPr id="198" name="Google Shape;198;p17"/>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694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7"/>
              <p:cNvSpPr txBox="1"/>
              <p:nvPr/>
            </p:nvSpPr>
            <p:spPr>
              <a:xfrm>
                <a:off x="0" y="62199"/>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r>
                  <a:rPr lang="en-US" sz="2800" b="1">
                    <a:solidFill>
                      <a:srgbClr val="FFFFFF"/>
                    </a:solidFill>
                    <a:latin typeface="Kollektif Bold" panose="020B0604020101010102"/>
                    <a:sym typeface="+mn-ea"/>
                  </a:rPr>
                  <a:t>SMALL BUSINESSES STILL NOT FAMLIER WITH CHURN RATE  </a:t>
                </a:r>
                <a:endParaRPr sz="2800" b="1">
                  <a:solidFill>
                    <a:schemeClr val="accent1"/>
                  </a:solidFill>
                  <a:effectLst>
                    <a:outerShdw blurRad="38100" dist="25400" dir="5400000" algn="ctr" rotWithShape="0">
                      <a:srgbClr val="6E747A">
                        <a:alpha val="43000"/>
                      </a:srgbClr>
                    </a:outerShdw>
                  </a:effectLst>
                </a:endParaRPr>
              </a:p>
              <a:p>
                <a:pPr marL="0" marR="0" lvl="0" indent="0" algn="ctr" rtl="0">
                  <a:lnSpc>
                    <a:spcPct val="142000"/>
                  </a:lnSpc>
                  <a:spcBef>
                    <a:spcPts val="0"/>
                  </a:spcBef>
                  <a:spcAft>
                    <a:spcPts val="0"/>
                  </a:spcAft>
                  <a:buNone/>
                </a:pPr>
                <a:endParaRPr lang="en-US" sz="2800" b="1" i="0" u="none" strike="noStrike" cap="none">
                  <a:solidFill>
                    <a:schemeClr val="accent1"/>
                  </a:solidFill>
                  <a:effectLst>
                    <a:outerShdw blurRad="38100" dist="25400" dir="5400000" algn="ctr" rotWithShape="0">
                      <a:srgbClr val="6E747A">
                        <a:alpha val="43000"/>
                      </a:srgbClr>
                    </a:outerShdw>
                  </a:effectLst>
                  <a:latin typeface="Calibri" panose="020F0502020204030204"/>
                  <a:ea typeface="Calibri" panose="020F0502020204030204"/>
                  <a:cs typeface="Calibri" panose="020F0502020204030204"/>
                  <a:sym typeface="Calibri" panose="020F0502020204030204"/>
                </a:endParaRPr>
              </a:p>
            </p:txBody>
          </p:sp>
        </p:grpSp>
        <p:sp>
          <p:nvSpPr>
            <p:cNvPr id="200" name="Google Shape;200;p17"/>
            <p:cNvSpPr txBox="1"/>
            <p:nvPr/>
          </p:nvSpPr>
          <p:spPr>
            <a:xfrm>
              <a:off x="-1925451" y="-2596589"/>
              <a:ext cx="9687000" cy="28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p>
          </p:txBody>
        </p:sp>
      </p:grpSp>
      <p:sp>
        <p:nvSpPr>
          <p:cNvPr id="201" name="Google Shape;201;p17"/>
          <p:cNvSpPr txBox="1"/>
          <p:nvPr/>
        </p:nvSpPr>
        <p:spPr>
          <a:xfrm>
            <a:off x="4475828" y="361477"/>
            <a:ext cx="10351696" cy="188497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6745" b="0" i="0" u="none" strike="noStrike" cap="none">
                <a:solidFill>
                  <a:srgbClr val="227C9D"/>
                </a:solidFill>
                <a:latin typeface="Arial" panose="020B0604020202020204"/>
                <a:ea typeface="Arial" panose="020B0604020202020204"/>
                <a:cs typeface="Arial" panose="020B0604020202020204"/>
                <a:sym typeface="Arial" panose="020B0604020202020204"/>
              </a:rPr>
              <a:t>EXISTING SYSTEM CHALLENGES</a:t>
            </a:r>
            <a:endParaRPr lang="en-US" sz="6745"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sp>
        <p:nvSpPr>
          <p:cNvPr id="202" name="Google Shape;202;p17"/>
          <p:cNvSpPr txBox="1"/>
          <p:nvPr/>
        </p:nvSpPr>
        <p:spPr>
          <a:xfrm>
            <a:off x="936625" y="3306445"/>
            <a:ext cx="7449820" cy="739775"/>
          </a:xfrm>
          <a:prstGeom prst="rect">
            <a:avLst/>
          </a:prstGeom>
          <a:noFill/>
          <a:ln>
            <a:noFill/>
          </a:ln>
        </p:spPr>
        <p:txBody>
          <a:bodyPr spcFirstLastPara="1" wrap="square" lIns="0" tIns="0" rIns="0" bIns="0" anchor="t" anchorCtr="0">
            <a:noAutofit/>
          </a:bodyPr>
          <a:lstStyle/>
          <a:p>
            <a:pPr>
              <a:lnSpc>
                <a:spcPts val="3700"/>
              </a:lnSpc>
            </a:pPr>
            <a:r>
              <a:rPr lang="en-US" sz="3700" b="1">
                <a:solidFill>
                  <a:srgbClr val="FFFFFF"/>
                </a:solidFill>
                <a:latin typeface="Kollektif Bold" panose="020B0604020101010102"/>
                <a:sym typeface="+mn-ea"/>
              </a:rPr>
              <a:t>MODEL DEPLOYMENT AND MONITORING  </a:t>
            </a:r>
            <a:endParaRPr sz="3700" b="1">
              <a:solidFill>
                <a:schemeClr val="accent1"/>
              </a:solidFill>
              <a:effectLst>
                <a:outerShdw blurRad="38100" dist="25400" dir="5400000" algn="ctr" rotWithShape="0">
                  <a:srgbClr val="6E747A">
                    <a:alpha val="43000"/>
                  </a:srgbClr>
                </a:outerShdw>
              </a:effectLst>
            </a:endParaRPr>
          </a:p>
        </p:txBody>
      </p:sp>
      <p:sp>
        <p:nvSpPr>
          <p:cNvPr id="204" name="Google Shape;204;p17"/>
          <p:cNvSpPr txBox="1"/>
          <p:nvPr/>
        </p:nvSpPr>
        <p:spPr>
          <a:xfrm>
            <a:off x="9991249" y="8500736"/>
            <a:ext cx="6714000" cy="21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p>
        </p:txBody>
      </p:sp>
      <p:pic>
        <p:nvPicPr>
          <p:cNvPr id="205" name="Google Shape;205;p17"/>
          <p:cNvPicPr preferRelativeResize="0"/>
          <p:nvPr/>
        </p:nvPicPr>
        <p:blipFill>
          <a:blip r:embed="rId5"/>
          <a:stretch>
            <a:fillRect/>
          </a:stretch>
        </p:blipFill>
        <p:spPr>
          <a:xfrm>
            <a:off x="10587666" y="2878380"/>
            <a:ext cx="5520374" cy="3872299"/>
          </a:xfrm>
          <a:prstGeom prst="rect">
            <a:avLst/>
          </a:prstGeom>
          <a:noFill/>
          <a:ln>
            <a:noFill/>
          </a:ln>
        </p:spPr>
      </p:pic>
      <p:sp>
        <p:nvSpPr>
          <p:cNvPr id="3" name="Text Box 2"/>
          <p:cNvSpPr txBox="1"/>
          <p:nvPr/>
        </p:nvSpPr>
        <p:spPr>
          <a:xfrm>
            <a:off x="1092835" y="4285615"/>
            <a:ext cx="6096000" cy="1614805"/>
          </a:xfrm>
          <a:prstGeom prst="rect">
            <a:avLst/>
          </a:prstGeom>
          <a:noFill/>
        </p:spPr>
        <p:txBody>
          <a:bodyPr wrap="square" rtlCol="0">
            <a:spAutoFit/>
          </a:bodyPr>
          <a:p>
            <a:r>
              <a:rPr lang="en-US" sz="3300">
                <a:latin typeface="Bahnschrift Light" panose="020B0502040204020203" charset="0"/>
                <a:cs typeface="Bahnschrift Light" panose="020B0502040204020203" charset="0"/>
              </a:rPr>
              <a:t>No proper web app for new businesses through which they can predict their churn rate .</a:t>
            </a:r>
            <a:endParaRPr lang="en-US" sz="3300">
              <a:latin typeface="Bahnschrift Light" panose="020B0502040204020203" charset="0"/>
              <a:cs typeface="Bahnschrift Light" panose="020B0502040204020203" charset="0"/>
            </a:endParaRPr>
          </a:p>
        </p:txBody>
      </p:sp>
      <p:sp>
        <p:nvSpPr>
          <p:cNvPr id="2" name="Text Box 1"/>
          <p:cNvSpPr txBox="1"/>
          <p:nvPr/>
        </p:nvSpPr>
        <p:spPr>
          <a:xfrm>
            <a:off x="7560945" y="8367395"/>
            <a:ext cx="9144000" cy="1106805"/>
          </a:xfrm>
          <a:prstGeom prst="rect">
            <a:avLst/>
          </a:prstGeom>
          <a:noFill/>
        </p:spPr>
        <p:txBody>
          <a:bodyPr wrap="square" rtlCol="0" anchor="t">
            <a:spAutoFit/>
          </a:bodyPr>
          <a:p>
            <a:r>
              <a:rPr lang="en-US" sz="3300">
                <a:latin typeface="Bahnschrift Light" panose="020B0502040204020203" charset="0"/>
                <a:cs typeface="Bahnschrift Light" panose="020B0502040204020203" charset="0"/>
                <a:sym typeface="+mn-ea"/>
              </a:rPr>
              <a:t>Small and new businesses face difficulty in understanding why custemers churn.</a:t>
            </a:r>
            <a:endParaRPr lang="en-US" sz="3300">
              <a:latin typeface="Bahnschrift Light" panose="020B0502040204020203" charset="0"/>
              <a:cs typeface="Bahnschrift Light" panose="020B0502040204020203" charset="0"/>
              <a:sym typeface="+mn-ea"/>
            </a:endParaRPr>
          </a:p>
        </p:txBody>
      </p:sp>
      <p:pic>
        <p:nvPicPr>
          <p:cNvPr id="230" name="Google Shape;230;p18"/>
          <p:cNvPicPr preferRelativeResize="0"/>
          <p:nvPr/>
        </p:nvPicPr>
        <p:blipFill>
          <a:blip r:embed="rId6"/>
          <a:stretch>
            <a:fillRect/>
          </a:stretch>
        </p:blipFill>
        <p:spPr>
          <a:xfrm>
            <a:off x="1212215" y="6139815"/>
            <a:ext cx="6348730" cy="39820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grpSp>
        <p:nvGrpSpPr>
          <p:cNvPr id="235" name="Google Shape;235;p19"/>
          <p:cNvGrpSpPr/>
          <p:nvPr/>
        </p:nvGrpSpPr>
        <p:grpSpPr>
          <a:xfrm rot="2700000">
            <a:off x="-3221335" y="8961165"/>
            <a:ext cx="7415398" cy="3565095"/>
            <a:chOff x="0" y="0"/>
            <a:chExt cx="660400" cy="317500"/>
          </a:xfrm>
        </p:grpSpPr>
        <p:sp>
          <p:nvSpPr>
            <p:cNvPr id="236" name="Google Shape;236;p1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19"/>
          <p:cNvGrpSpPr/>
          <p:nvPr/>
        </p:nvGrpSpPr>
        <p:grpSpPr>
          <a:xfrm rot="-2700000">
            <a:off x="14034654" y="-4091495"/>
            <a:ext cx="7415398" cy="3565095"/>
            <a:chOff x="0" y="0"/>
            <a:chExt cx="660400" cy="317500"/>
          </a:xfrm>
        </p:grpSpPr>
        <p:sp>
          <p:nvSpPr>
            <p:cNvPr id="239" name="Google Shape;239;p19"/>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9"/>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41" name="Google Shape;241;p19"/>
          <p:cNvCxnSpPr/>
          <p:nvPr/>
        </p:nvCxnSpPr>
        <p:spPr>
          <a:xfrm rot="10800000" flipH="1">
            <a:off x="16779354" y="-3323851"/>
            <a:ext cx="5132702" cy="5185216"/>
          </a:xfrm>
          <a:prstGeom prst="straightConnector1">
            <a:avLst/>
          </a:prstGeom>
          <a:noFill/>
          <a:ln w="28575" cap="flat" cmpd="sng">
            <a:solidFill>
              <a:srgbClr val="8CA9AD"/>
            </a:solidFill>
            <a:prstDash val="solid"/>
            <a:round/>
            <a:headEnd type="none" w="sm" len="sm"/>
            <a:tailEnd type="none" w="sm" len="sm"/>
          </a:ln>
        </p:spPr>
      </p:cxnSp>
      <p:cxnSp>
        <p:nvCxnSpPr>
          <p:cNvPr id="242" name="Google Shape;242;p19"/>
          <p:cNvCxnSpPr/>
          <p:nvPr/>
        </p:nvCxnSpPr>
        <p:spPr>
          <a:xfrm rot="10800000" flipH="1">
            <a:off x="17092031" y="-2963542"/>
            <a:ext cx="5038853" cy="5038853"/>
          </a:xfrm>
          <a:prstGeom prst="straightConnector1">
            <a:avLst/>
          </a:prstGeom>
          <a:noFill/>
          <a:ln w="28575" cap="flat" cmpd="sng">
            <a:solidFill>
              <a:srgbClr val="8CA9AD"/>
            </a:solidFill>
            <a:prstDash val="solid"/>
            <a:round/>
            <a:headEnd type="none" w="sm" len="sm"/>
            <a:tailEnd type="none" w="sm" len="sm"/>
          </a:ln>
        </p:spPr>
      </p:cxnSp>
      <p:sp>
        <p:nvSpPr>
          <p:cNvPr id="243" name="Google Shape;243;p19"/>
          <p:cNvSpPr/>
          <p:nvPr/>
        </p:nvSpPr>
        <p:spPr>
          <a:xfrm>
            <a:off x="5307791" y="2844128"/>
            <a:ext cx="7672417" cy="7212072"/>
          </a:xfrm>
          <a:custGeom>
            <a:avLst/>
            <a:gdLst/>
            <a:ahLst/>
            <a:cxnLst/>
            <a:rect l="l" t="t" r="r" b="b"/>
            <a:pathLst>
              <a:path w="7672417" h="7212072" extrusionOk="0">
                <a:moveTo>
                  <a:pt x="0" y="0"/>
                </a:moveTo>
                <a:lnTo>
                  <a:pt x="7672418" y="0"/>
                </a:lnTo>
                <a:lnTo>
                  <a:pt x="7672418" y="7212072"/>
                </a:lnTo>
                <a:lnTo>
                  <a:pt x="0" y="7212072"/>
                </a:lnTo>
                <a:lnTo>
                  <a:pt x="0" y="0"/>
                </a:lnTo>
                <a:close/>
              </a:path>
            </a:pathLst>
          </a:custGeom>
          <a:blipFill rotWithShape="1">
            <a:blip r:embed="rId1"/>
            <a:stretch>
              <a:fillRect/>
            </a:stretch>
          </a:blipFill>
          <a:ln>
            <a:noFill/>
          </a:ln>
        </p:spPr>
      </p:sp>
      <p:sp>
        <p:nvSpPr>
          <p:cNvPr id="244" name="Google Shape;244;p19"/>
          <p:cNvSpPr/>
          <p:nvPr/>
        </p:nvSpPr>
        <p:spPr>
          <a:xfrm>
            <a:off x="212384" y="3722355"/>
            <a:ext cx="3458098" cy="3470718"/>
          </a:xfrm>
          <a:custGeom>
            <a:avLst/>
            <a:gdLst/>
            <a:ahLst/>
            <a:cxnLst/>
            <a:rect l="l" t="t" r="r" b="b"/>
            <a:pathLst>
              <a:path w="3458098" h="3470718" extrusionOk="0">
                <a:moveTo>
                  <a:pt x="0" y="0"/>
                </a:moveTo>
                <a:lnTo>
                  <a:pt x="3458098" y="0"/>
                </a:lnTo>
                <a:lnTo>
                  <a:pt x="3458098" y="3470718"/>
                </a:lnTo>
                <a:lnTo>
                  <a:pt x="0" y="3470718"/>
                </a:lnTo>
                <a:lnTo>
                  <a:pt x="0" y="0"/>
                </a:lnTo>
                <a:close/>
              </a:path>
            </a:pathLst>
          </a:custGeom>
          <a:blipFill rotWithShape="1">
            <a:blip r:embed="rId2"/>
            <a:stretch>
              <a:fillRect/>
            </a:stretch>
          </a:blipFill>
          <a:ln>
            <a:noFill/>
          </a:ln>
        </p:spPr>
      </p:sp>
      <p:sp>
        <p:nvSpPr>
          <p:cNvPr id="245" name="Google Shape;245;p19"/>
          <p:cNvSpPr txBox="1"/>
          <p:nvPr/>
        </p:nvSpPr>
        <p:spPr>
          <a:xfrm>
            <a:off x="2710979" y="500120"/>
            <a:ext cx="12866100" cy="11690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600">
                <a:solidFill>
                  <a:srgbClr val="227C9D"/>
                </a:solidFill>
              </a:rPr>
              <a:t>SAMPARK</a:t>
            </a:r>
            <a:r>
              <a:rPr lang="en-US" sz="7600" b="0" i="0" u="none" strike="noStrike" cap="none">
                <a:solidFill>
                  <a:srgbClr val="227C9D"/>
                </a:solidFill>
                <a:latin typeface="Arial" panose="020B0604020202020204"/>
                <a:ea typeface="Arial" panose="020B0604020202020204"/>
                <a:cs typeface="Arial" panose="020B0604020202020204"/>
                <a:sym typeface="Arial" panose="020B0604020202020204"/>
              </a:rPr>
              <a:t>: A SOLUTION</a:t>
            </a:r>
            <a:endParaRPr lang="en-US" sz="760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grpSp>
        <p:nvGrpSpPr>
          <p:cNvPr id="250" name="Google Shape;250;p20"/>
          <p:cNvGrpSpPr/>
          <p:nvPr/>
        </p:nvGrpSpPr>
        <p:grpSpPr>
          <a:xfrm rot="2700000">
            <a:off x="-3425905" y="-3641132"/>
            <a:ext cx="7415398" cy="3565095"/>
            <a:chOff x="0" y="0"/>
            <a:chExt cx="660400" cy="317500"/>
          </a:xfrm>
        </p:grpSpPr>
        <p:sp>
          <p:nvSpPr>
            <p:cNvPr id="251" name="Google Shape;251;p2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53" name="Google Shape;253;p20"/>
          <p:cNvCxnSpPr/>
          <p:nvPr/>
        </p:nvCxnSpPr>
        <p:spPr>
          <a:xfrm>
            <a:off x="-3888519" y="-2821583"/>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254" name="Google Shape;254;p20"/>
          <p:cNvCxnSpPr/>
          <p:nvPr/>
        </p:nvCxnSpPr>
        <p:spPr>
          <a:xfrm>
            <a:off x="-4102465" y="-2508906"/>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255" name="Google Shape;255;p20"/>
          <p:cNvCxnSpPr/>
          <p:nvPr/>
        </p:nvCxnSpPr>
        <p:spPr>
          <a:xfrm>
            <a:off x="-4282067" y="-2150436"/>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256" name="Google Shape;256;p20"/>
          <p:cNvCxnSpPr/>
          <p:nvPr/>
        </p:nvCxnSpPr>
        <p:spPr>
          <a:xfrm>
            <a:off x="-4148316" y="-1758011"/>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257" name="Google Shape;257;p20"/>
          <p:cNvCxnSpPr/>
          <p:nvPr/>
        </p:nvCxnSpPr>
        <p:spPr>
          <a:xfrm>
            <a:off x="-4292170" y="-1318335"/>
            <a:ext cx="4347674" cy="4347674"/>
          </a:xfrm>
          <a:prstGeom prst="straightConnector1">
            <a:avLst/>
          </a:prstGeom>
          <a:noFill/>
          <a:ln w="28575" cap="flat" cmpd="sng">
            <a:solidFill>
              <a:srgbClr val="8CA9AD"/>
            </a:solidFill>
            <a:prstDash val="solid"/>
            <a:round/>
            <a:headEnd type="none" w="sm" len="sm"/>
            <a:tailEnd type="none" w="sm" len="sm"/>
          </a:ln>
        </p:spPr>
      </p:cxnSp>
      <p:sp>
        <p:nvSpPr>
          <p:cNvPr id="258" name="Google Shape;258;p20"/>
          <p:cNvSpPr/>
          <p:nvPr/>
        </p:nvSpPr>
        <p:spPr>
          <a:xfrm rot="10800000">
            <a:off x="17307988" y="30419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259" name="Google Shape;259;p20"/>
          <p:cNvSpPr/>
          <p:nvPr/>
        </p:nvSpPr>
        <p:spPr>
          <a:xfrm>
            <a:off x="16224179" y="304198"/>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260" name="Google Shape;260;p20"/>
          <p:cNvSpPr/>
          <p:nvPr/>
        </p:nvSpPr>
        <p:spPr>
          <a:xfrm rot="-5400000">
            <a:off x="17204826" y="821463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261" name="Google Shape;261;p20"/>
          <p:cNvSpPr/>
          <p:nvPr/>
        </p:nvSpPr>
        <p:spPr>
          <a:xfrm>
            <a:off x="17204826" y="929844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grpSp>
        <p:nvGrpSpPr>
          <p:cNvPr id="262" name="Google Shape;262;p20"/>
          <p:cNvGrpSpPr/>
          <p:nvPr/>
        </p:nvGrpSpPr>
        <p:grpSpPr>
          <a:xfrm>
            <a:off x="935753" y="3206744"/>
            <a:ext cx="7821757" cy="1027869"/>
            <a:chOff x="0" y="0"/>
            <a:chExt cx="2060051" cy="270714"/>
          </a:xfrm>
        </p:grpSpPr>
        <p:sp>
          <p:nvSpPr>
            <p:cNvPr id="263" name="Google Shape;263;p20"/>
            <p:cNvSpPr/>
            <p:nvPr/>
          </p:nvSpPr>
          <p:spPr>
            <a:xfrm>
              <a:off x="0" y="0"/>
              <a:ext cx="2060051" cy="270714"/>
            </a:xfrm>
            <a:custGeom>
              <a:avLst/>
              <a:gdLst/>
              <a:ahLst/>
              <a:cxnLst/>
              <a:rect l="l" t="t" r="r" b="b"/>
              <a:pathLst>
                <a:path w="2060051" h="270714" extrusionOk="0">
                  <a:moveTo>
                    <a:pt x="50479" y="0"/>
                  </a:moveTo>
                  <a:lnTo>
                    <a:pt x="2009572" y="0"/>
                  </a:lnTo>
                  <a:cubicBezTo>
                    <a:pt x="2037451" y="0"/>
                    <a:pt x="2060051" y="22600"/>
                    <a:pt x="2060051" y="50479"/>
                  </a:cubicBezTo>
                  <a:lnTo>
                    <a:pt x="2060051" y="220235"/>
                  </a:lnTo>
                  <a:cubicBezTo>
                    <a:pt x="2060051" y="248114"/>
                    <a:pt x="2037451" y="270714"/>
                    <a:pt x="2009572" y="270714"/>
                  </a:cubicBezTo>
                  <a:lnTo>
                    <a:pt x="50479" y="270714"/>
                  </a:lnTo>
                  <a:cubicBezTo>
                    <a:pt x="37091" y="270714"/>
                    <a:pt x="24252" y="265396"/>
                    <a:pt x="14785" y="255929"/>
                  </a:cubicBezTo>
                  <a:cubicBezTo>
                    <a:pt x="5318" y="246463"/>
                    <a:pt x="0" y="233623"/>
                    <a:pt x="0" y="220235"/>
                  </a:cubicBezTo>
                  <a:lnTo>
                    <a:pt x="0" y="50479"/>
                  </a:lnTo>
                  <a:cubicBezTo>
                    <a:pt x="0" y="37091"/>
                    <a:pt x="5318" y="24252"/>
                    <a:pt x="14785" y="14785"/>
                  </a:cubicBezTo>
                  <a:cubicBezTo>
                    <a:pt x="24252" y="5318"/>
                    <a:pt x="37091" y="0"/>
                    <a:pt x="50479" y="0"/>
                  </a:cubicBezTo>
                  <a:close/>
                </a:path>
              </a:pathLst>
            </a:custGeom>
            <a:solidFill>
              <a:srgbClr val="02C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0"/>
            <p:cNvSpPr txBox="1"/>
            <p:nvPr/>
          </p:nvSpPr>
          <p:spPr>
            <a:xfrm>
              <a:off x="0" y="19050"/>
              <a:ext cx="2060051"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65" name="Google Shape;265;p20"/>
          <p:cNvGrpSpPr/>
          <p:nvPr/>
        </p:nvGrpSpPr>
        <p:grpSpPr>
          <a:xfrm>
            <a:off x="8758780" y="7316908"/>
            <a:ext cx="7976378" cy="1027869"/>
            <a:chOff x="0" y="0"/>
            <a:chExt cx="2100774" cy="270714"/>
          </a:xfrm>
        </p:grpSpPr>
        <p:sp>
          <p:nvSpPr>
            <p:cNvPr id="266" name="Google Shape;266;p20"/>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694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20"/>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70" name="Google Shape;270;p20"/>
          <p:cNvSpPr txBox="1"/>
          <p:nvPr/>
        </p:nvSpPr>
        <p:spPr>
          <a:xfrm>
            <a:off x="2931208" y="763958"/>
            <a:ext cx="12866041" cy="195890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b="0" i="0" u="none" strike="noStrike" cap="none">
                <a:solidFill>
                  <a:srgbClr val="227C9D"/>
                </a:solidFill>
                <a:latin typeface="Arial" panose="020B0604020202020204"/>
                <a:ea typeface="Arial" panose="020B0604020202020204"/>
                <a:cs typeface="Arial" panose="020B0604020202020204"/>
                <a:sym typeface="Arial" panose="020B0604020202020204"/>
              </a:rPr>
              <a:t>HOW IT WORKS:</a:t>
            </a:r>
            <a:endParaRPr lang="en-US" sz="7000" b="0" i="0" u="none" strike="noStrike" cap="none">
              <a:solidFill>
                <a:srgbClr val="227C9D"/>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7000" b="0" i="0" u="none" strike="noStrike" cap="none">
              <a:solidFill>
                <a:srgbClr val="227C9D"/>
              </a:solidFill>
              <a:latin typeface="Arial" panose="020B0604020202020204"/>
              <a:ea typeface="Arial" panose="020B0604020202020204"/>
              <a:cs typeface="Arial" panose="020B0604020202020204"/>
              <a:sym typeface="Arial" panose="020B0604020202020204"/>
            </a:endParaRPr>
          </a:p>
        </p:txBody>
      </p:sp>
      <p:sp>
        <p:nvSpPr>
          <p:cNvPr id="271" name="Google Shape;271;p20"/>
          <p:cNvSpPr txBox="1"/>
          <p:nvPr/>
        </p:nvSpPr>
        <p:spPr>
          <a:xfrm>
            <a:off x="1308617" y="3282222"/>
            <a:ext cx="7449527" cy="948690"/>
          </a:xfrm>
          <a:prstGeom prst="rect">
            <a:avLst/>
          </a:prstGeom>
          <a:noFill/>
          <a:ln>
            <a:noFill/>
          </a:ln>
        </p:spPr>
        <p:txBody>
          <a:bodyPr spcFirstLastPara="1" wrap="square" lIns="0" tIns="0" rIns="0" bIns="0" anchor="t" anchorCtr="0">
            <a:spAutoFit/>
          </a:bodyPr>
          <a:lstStyle/>
          <a:p>
            <a:pPr>
              <a:lnSpc>
                <a:spcPts val="3700"/>
              </a:lnSpc>
            </a:pPr>
            <a:r>
              <a:rPr lang="en-US" sz="3700">
                <a:solidFill>
                  <a:srgbClr val="FFFFFF"/>
                </a:solidFill>
                <a:latin typeface="Kollektif Bold" panose="020B0604020101010102"/>
                <a:sym typeface="+mn-ea"/>
              </a:rPr>
              <a:t>Loading and Exploring the Datasets</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72" name="Google Shape;272;p20"/>
          <p:cNvSpPr txBox="1"/>
          <p:nvPr/>
        </p:nvSpPr>
        <p:spPr>
          <a:xfrm>
            <a:off x="1296698" y="4329494"/>
            <a:ext cx="6897110" cy="461645"/>
          </a:xfrm>
          <a:prstGeom prst="rect">
            <a:avLst/>
          </a:prstGeom>
          <a:noFill/>
          <a:ln>
            <a:noFill/>
          </a:ln>
        </p:spPr>
        <p:txBody>
          <a:bodyPr spcFirstLastPara="1" wrap="square" lIns="0" tIns="0" rIns="0" bIns="0" anchor="t" anchorCtr="0">
            <a:spAutoFit/>
          </a:bodyPr>
          <a:lstStyle/>
          <a:p>
            <a:pPr>
              <a:lnSpc>
                <a:spcPts val="3600"/>
              </a:lnSpc>
            </a:pPr>
            <a:r>
              <a:rPr lang="en-US" sz="3000">
                <a:solidFill>
                  <a:srgbClr val="545454"/>
                </a:solidFill>
                <a:latin typeface="DM Sans"/>
                <a:sym typeface="+mn-ea"/>
              </a:rPr>
              <a:t>Utilizes Data for churn prediction</a:t>
            </a:r>
            <a:endParaRPr lang="en-US" sz="3000" b="0" i="0" u="none" strike="noStrike" cap="none">
              <a:solidFill>
                <a:srgbClr val="545454"/>
              </a:solidFill>
              <a:latin typeface="DM Sans"/>
              <a:ea typeface="DM Sans"/>
              <a:cs typeface="DM Sans"/>
              <a:sym typeface="DM Sans"/>
            </a:endParaRPr>
          </a:p>
        </p:txBody>
      </p:sp>
      <p:sp>
        <p:nvSpPr>
          <p:cNvPr id="273" name="Google Shape;273;p20"/>
          <p:cNvSpPr txBox="1"/>
          <p:nvPr/>
        </p:nvSpPr>
        <p:spPr>
          <a:xfrm>
            <a:off x="9106535" y="8344535"/>
            <a:ext cx="6713855" cy="1305560"/>
          </a:xfrm>
          <a:prstGeom prst="rect">
            <a:avLst/>
          </a:prstGeom>
          <a:noFill/>
          <a:ln>
            <a:noFill/>
          </a:ln>
        </p:spPr>
        <p:txBody>
          <a:bodyPr spcFirstLastPara="1" wrap="square" lIns="0" tIns="0" rIns="0" bIns="0" anchor="t" anchorCtr="0">
            <a:noAutofit/>
          </a:bodyPr>
          <a:lstStyle/>
          <a:p>
            <a:pPr>
              <a:lnSpc>
                <a:spcPts val="3600"/>
              </a:lnSpc>
            </a:pPr>
            <a:r>
              <a:rPr lang="en-US" sz="2400">
                <a:solidFill>
                  <a:srgbClr val="545454"/>
                </a:solidFill>
                <a:latin typeface="DM Sans"/>
                <a:sym typeface="+mn-ea"/>
              </a:rPr>
              <a:t>Data distributions were analyzed to gain insights into the characteristics of features and their potential impact on the target variable.</a:t>
            </a:r>
            <a:endParaRPr lang="en-US" sz="2400" b="0" i="0" u="none" strike="noStrike" cap="none">
              <a:solidFill>
                <a:srgbClr val="545454"/>
              </a:solidFill>
              <a:latin typeface="DM Sans"/>
              <a:ea typeface="DM Sans"/>
              <a:cs typeface="DM Sans"/>
              <a:sym typeface="+mn-ea"/>
            </a:endParaRPr>
          </a:p>
        </p:txBody>
      </p:sp>
      <p:sp>
        <p:nvSpPr>
          <p:cNvPr id="274" name="Google Shape;274;p20"/>
          <p:cNvSpPr txBox="1"/>
          <p:nvPr/>
        </p:nvSpPr>
        <p:spPr>
          <a:xfrm>
            <a:off x="9224136" y="7383210"/>
            <a:ext cx="7265181" cy="897255"/>
          </a:xfrm>
          <a:prstGeom prst="rect">
            <a:avLst/>
          </a:prstGeom>
          <a:noFill/>
          <a:ln>
            <a:noFill/>
          </a:ln>
        </p:spPr>
        <p:txBody>
          <a:bodyPr spcFirstLastPara="1" wrap="square" lIns="0" tIns="0" rIns="0" bIns="0" anchor="t" anchorCtr="0">
            <a:spAutoFit/>
          </a:bodyPr>
          <a:lstStyle/>
          <a:p>
            <a:pPr>
              <a:lnSpc>
                <a:spcPts val="3500"/>
              </a:lnSpc>
            </a:pPr>
            <a:r>
              <a:rPr lang="en-US" sz="3500">
                <a:solidFill>
                  <a:srgbClr val="FFFFFF"/>
                </a:solidFill>
                <a:latin typeface="Kollektif Bold" panose="020B0604020101010102"/>
                <a:sym typeface="+mn-ea"/>
              </a:rPr>
              <a:t>Exploratory Data Analysis (EDA)</a:t>
            </a:r>
            <a:endParaRPr lang="en-US"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1" name="Picture 50"/>
          <p:cNvPicPr>
            <a:picLocks noChangeAspect="1"/>
          </p:cNvPicPr>
          <p:nvPr/>
        </p:nvPicPr>
        <p:blipFill>
          <a:blip r:embed="rId4"/>
          <a:stretch>
            <a:fillRect/>
          </a:stretch>
        </p:blipFill>
        <p:spPr>
          <a:xfrm>
            <a:off x="957580" y="4984115"/>
            <a:ext cx="6764655" cy="5013325"/>
          </a:xfrm>
          <a:prstGeom prst="rect">
            <a:avLst/>
          </a:prstGeom>
        </p:spPr>
      </p:pic>
      <p:pic>
        <p:nvPicPr>
          <p:cNvPr id="52" name="Picture 51"/>
          <p:cNvPicPr>
            <a:picLocks noChangeAspect="1"/>
          </p:cNvPicPr>
          <p:nvPr/>
        </p:nvPicPr>
        <p:blipFill>
          <a:blip r:embed="rId5"/>
          <a:stretch>
            <a:fillRect/>
          </a:stretch>
        </p:blipFill>
        <p:spPr>
          <a:xfrm>
            <a:off x="9068435" y="2932430"/>
            <a:ext cx="7625715" cy="4126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grpSp>
        <p:nvGrpSpPr>
          <p:cNvPr id="279" name="Google Shape;279;p21"/>
          <p:cNvGrpSpPr/>
          <p:nvPr/>
        </p:nvGrpSpPr>
        <p:grpSpPr>
          <a:xfrm rot="2700000">
            <a:off x="-3356761" y="-4464705"/>
            <a:ext cx="7415398" cy="3565095"/>
            <a:chOff x="0" y="0"/>
            <a:chExt cx="660400" cy="317500"/>
          </a:xfrm>
        </p:grpSpPr>
        <p:sp>
          <p:nvSpPr>
            <p:cNvPr id="280" name="Google Shape;280;p21"/>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21"/>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82" name="Google Shape;282;p21"/>
          <p:cNvCxnSpPr/>
          <p:nvPr/>
        </p:nvCxnSpPr>
        <p:spPr>
          <a:xfrm>
            <a:off x="-3819375" y="-3645156"/>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283" name="Google Shape;283;p21"/>
          <p:cNvCxnSpPr/>
          <p:nvPr/>
        </p:nvCxnSpPr>
        <p:spPr>
          <a:xfrm>
            <a:off x="-4033321" y="-3332479"/>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284" name="Google Shape;284;p21"/>
          <p:cNvCxnSpPr/>
          <p:nvPr/>
        </p:nvCxnSpPr>
        <p:spPr>
          <a:xfrm>
            <a:off x="-4212923" y="-2974009"/>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285" name="Google Shape;285;p21"/>
          <p:cNvCxnSpPr/>
          <p:nvPr/>
        </p:nvCxnSpPr>
        <p:spPr>
          <a:xfrm>
            <a:off x="-4079172" y="-2581584"/>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286" name="Google Shape;286;p21"/>
          <p:cNvCxnSpPr/>
          <p:nvPr/>
        </p:nvCxnSpPr>
        <p:spPr>
          <a:xfrm>
            <a:off x="-4223026" y="-2141908"/>
            <a:ext cx="4347674" cy="4347674"/>
          </a:xfrm>
          <a:prstGeom prst="straightConnector1">
            <a:avLst/>
          </a:prstGeom>
          <a:noFill/>
          <a:ln w="28575" cap="flat" cmpd="sng">
            <a:solidFill>
              <a:srgbClr val="8CA9AD"/>
            </a:solidFill>
            <a:prstDash val="solid"/>
            <a:round/>
            <a:headEnd type="none" w="sm" len="sm"/>
            <a:tailEnd type="none" w="sm" len="sm"/>
          </a:ln>
        </p:spPr>
      </p:cxnSp>
      <p:sp>
        <p:nvSpPr>
          <p:cNvPr id="287" name="Google Shape;287;p21"/>
          <p:cNvSpPr/>
          <p:nvPr/>
        </p:nvSpPr>
        <p:spPr>
          <a:xfrm rot="10800000">
            <a:off x="17307353" y="20894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288" name="Google Shape;288;p21"/>
          <p:cNvSpPr/>
          <p:nvPr/>
        </p:nvSpPr>
        <p:spPr>
          <a:xfrm>
            <a:off x="16223544" y="208948"/>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289" name="Google Shape;289;p21"/>
          <p:cNvSpPr/>
          <p:nvPr/>
        </p:nvSpPr>
        <p:spPr>
          <a:xfrm rot="-5400000">
            <a:off x="17204191" y="811938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290" name="Google Shape;290;p21"/>
          <p:cNvSpPr/>
          <p:nvPr/>
        </p:nvSpPr>
        <p:spPr>
          <a:xfrm>
            <a:off x="17204191" y="920319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grpSp>
        <p:nvGrpSpPr>
          <p:cNvPr id="291" name="Google Shape;291;p21"/>
          <p:cNvGrpSpPr/>
          <p:nvPr/>
        </p:nvGrpSpPr>
        <p:grpSpPr>
          <a:xfrm>
            <a:off x="1524592" y="1547787"/>
            <a:ext cx="7976378" cy="1027869"/>
            <a:chOff x="0" y="0"/>
            <a:chExt cx="2100774" cy="270714"/>
          </a:xfrm>
        </p:grpSpPr>
        <p:sp>
          <p:nvSpPr>
            <p:cNvPr id="292" name="Google Shape;292;p21"/>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E6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21"/>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94" name="Google Shape;294;p21"/>
          <p:cNvGrpSpPr/>
          <p:nvPr/>
        </p:nvGrpSpPr>
        <p:grpSpPr>
          <a:xfrm>
            <a:off x="9227820" y="6479487"/>
            <a:ext cx="7976378" cy="1027869"/>
            <a:chOff x="0" y="0"/>
            <a:chExt cx="2100774" cy="270714"/>
          </a:xfrm>
        </p:grpSpPr>
        <p:sp>
          <p:nvSpPr>
            <p:cNvPr id="295" name="Google Shape;295;p21"/>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227C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21"/>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9" name="Google Shape;299;p21"/>
          <p:cNvSpPr txBox="1"/>
          <p:nvPr/>
        </p:nvSpPr>
        <p:spPr>
          <a:xfrm>
            <a:off x="1892016" y="1893140"/>
            <a:ext cx="7251690" cy="568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Feature Selection</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00" name="Google Shape;300;p21"/>
          <p:cNvSpPr txBox="1"/>
          <p:nvPr/>
        </p:nvSpPr>
        <p:spPr>
          <a:xfrm>
            <a:off x="1636589" y="2774411"/>
            <a:ext cx="6713943" cy="221551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000" b="0" i="0" u="none" strike="noStrike" cap="none">
                <a:solidFill>
                  <a:srgbClr val="545454"/>
                </a:solidFill>
                <a:latin typeface="DM Sans"/>
                <a:ea typeface="DM Sans"/>
                <a:cs typeface="DM Sans"/>
                <a:sym typeface="DM Sans"/>
              </a:rPr>
              <a:t>Extra Trees Regressor was employed to identify important features with significant impact on the target variable.</a:t>
            </a:r>
            <a:endParaRPr lang="en-US" sz="3000" b="0" i="0" u="none" strike="noStrike" cap="none">
              <a:solidFill>
                <a:srgbClr val="545454"/>
              </a:solidFill>
              <a:latin typeface="DM Sans"/>
              <a:ea typeface="DM Sans"/>
              <a:cs typeface="DM Sans"/>
              <a:sym typeface="DM Sans"/>
            </a:endParaRPr>
          </a:p>
        </p:txBody>
      </p:sp>
      <p:sp>
        <p:nvSpPr>
          <p:cNvPr id="301" name="Google Shape;301;p21"/>
          <p:cNvSpPr txBox="1"/>
          <p:nvPr/>
        </p:nvSpPr>
        <p:spPr>
          <a:xfrm>
            <a:off x="9506344" y="6817854"/>
            <a:ext cx="7251690" cy="568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Training Multiple Models</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02" name="Google Shape;302;p21"/>
          <p:cNvSpPr txBox="1"/>
          <p:nvPr/>
        </p:nvSpPr>
        <p:spPr>
          <a:xfrm>
            <a:off x="9506344" y="7507648"/>
            <a:ext cx="6713943" cy="258381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800" b="0" i="0" u="none" strike="noStrike" cap="none">
                <a:solidFill>
                  <a:srgbClr val="545454"/>
                </a:solidFill>
                <a:latin typeface="DM Sans"/>
                <a:ea typeface="DM Sans"/>
                <a:cs typeface="DM Sans"/>
                <a:sym typeface="DM Sans"/>
              </a:rPr>
              <a:t>Decision Tree Classifier</a:t>
            </a:r>
            <a:endParaRPr lang="en-US" sz="2800" b="0" i="0" u="none" strike="noStrike" cap="none">
              <a:solidFill>
                <a:srgbClr val="545454"/>
              </a:solidFill>
              <a:latin typeface="DM Sans"/>
              <a:ea typeface="DM Sans"/>
              <a:cs typeface="DM Sans"/>
              <a:sym typeface="DM Sans"/>
            </a:endParaRPr>
          </a:p>
          <a:p>
            <a:pPr marL="0" marR="0" lvl="0" indent="0" algn="l" rtl="0">
              <a:lnSpc>
                <a:spcPct val="120000"/>
              </a:lnSpc>
              <a:spcBef>
                <a:spcPts val="0"/>
              </a:spcBef>
              <a:spcAft>
                <a:spcPts val="0"/>
              </a:spcAft>
              <a:buNone/>
            </a:pPr>
            <a:r>
              <a:rPr lang="en-US" sz="2800" b="0" i="0" u="none" strike="noStrike" cap="none">
                <a:solidFill>
                  <a:srgbClr val="545454"/>
                </a:solidFill>
                <a:latin typeface="DM Sans"/>
                <a:ea typeface="DM Sans"/>
                <a:cs typeface="DM Sans"/>
                <a:sym typeface="DM Sans"/>
              </a:rPr>
              <a:t>Random Forest Classifier</a:t>
            </a:r>
            <a:endParaRPr lang="en-US" sz="2800" b="0" i="0" u="none" strike="noStrike" cap="none">
              <a:solidFill>
                <a:srgbClr val="545454"/>
              </a:solidFill>
              <a:latin typeface="DM Sans"/>
              <a:ea typeface="DM Sans"/>
              <a:cs typeface="DM Sans"/>
              <a:sym typeface="DM Sans"/>
            </a:endParaRPr>
          </a:p>
          <a:p>
            <a:pPr marL="0" marR="0" lvl="0" indent="0" algn="l" rtl="0">
              <a:lnSpc>
                <a:spcPct val="120000"/>
              </a:lnSpc>
              <a:spcBef>
                <a:spcPts val="0"/>
              </a:spcBef>
              <a:spcAft>
                <a:spcPts val="0"/>
              </a:spcAft>
              <a:buNone/>
            </a:pPr>
            <a:r>
              <a:rPr lang="en-US" sz="2800" b="0" i="0" u="none" strike="noStrike" cap="none">
                <a:solidFill>
                  <a:srgbClr val="545454"/>
                </a:solidFill>
                <a:latin typeface="DM Sans"/>
                <a:ea typeface="DM Sans"/>
                <a:cs typeface="DM Sans"/>
                <a:sym typeface="DM Sans"/>
              </a:rPr>
              <a:t>XGBoost Classifier</a:t>
            </a:r>
            <a:endParaRPr lang="en-US" sz="2800" b="0" i="0" u="none" strike="noStrike" cap="none">
              <a:solidFill>
                <a:srgbClr val="545454"/>
              </a:solidFill>
              <a:latin typeface="DM Sans"/>
              <a:ea typeface="DM Sans"/>
              <a:cs typeface="DM Sans"/>
              <a:sym typeface="DM Sans"/>
            </a:endParaRPr>
          </a:p>
          <a:p>
            <a:pPr marL="0" marR="0" lvl="0" indent="0" algn="l" rtl="0">
              <a:lnSpc>
                <a:spcPct val="120000"/>
              </a:lnSpc>
              <a:spcBef>
                <a:spcPts val="0"/>
              </a:spcBef>
              <a:spcAft>
                <a:spcPts val="0"/>
              </a:spcAft>
              <a:buNone/>
            </a:pPr>
            <a:r>
              <a:rPr lang="en-US" sz="2800" b="0" i="0" u="none" strike="noStrike" cap="none">
                <a:solidFill>
                  <a:srgbClr val="545454"/>
                </a:solidFill>
                <a:latin typeface="DM Sans"/>
                <a:ea typeface="DM Sans"/>
                <a:cs typeface="DM Sans"/>
                <a:sym typeface="DM Sans"/>
              </a:rPr>
              <a:t>Support Vector Machine</a:t>
            </a:r>
            <a:endParaRPr lang="en-US" sz="2800" b="0" i="0" u="none" strike="noStrike" cap="none">
              <a:solidFill>
                <a:srgbClr val="545454"/>
              </a:solidFill>
              <a:latin typeface="DM Sans"/>
              <a:ea typeface="DM Sans"/>
              <a:cs typeface="DM Sans"/>
              <a:sym typeface="DM Sans"/>
            </a:endParaRPr>
          </a:p>
          <a:p>
            <a:pPr marL="0" marR="0" lvl="0" indent="0" algn="l" rtl="0">
              <a:lnSpc>
                <a:spcPct val="120000"/>
              </a:lnSpc>
              <a:spcBef>
                <a:spcPts val="0"/>
              </a:spcBef>
              <a:spcAft>
                <a:spcPts val="0"/>
              </a:spcAft>
              <a:buNone/>
            </a:pPr>
            <a:r>
              <a:rPr lang="en-US" sz="2800" b="0" i="0" u="none" strike="noStrike" cap="none">
                <a:solidFill>
                  <a:srgbClr val="545454"/>
                </a:solidFill>
                <a:latin typeface="DM Sans"/>
                <a:ea typeface="DM Sans"/>
                <a:cs typeface="DM Sans"/>
                <a:sym typeface="DM Sans"/>
              </a:rPr>
              <a:t>Logistic Regression</a:t>
            </a:r>
            <a:endParaRPr lang="en-US" sz="2800" b="0" i="0" u="none" strike="noStrike" cap="none">
              <a:solidFill>
                <a:srgbClr val="545454"/>
              </a:solidFill>
              <a:latin typeface="DM Sans"/>
              <a:ea typeface="DM Sans"/>
              <a:cs typeface="DM Sans"/>
              <a:sym typeface="DM Sans"/>
            </a:endParaRPr>
          </a:p>
        </p:txBody>
      </p:sp>
      <p:pic>
        <p:nvPicPr>
          <p:cNvPr id="2" name="Picture 1"/>
          <p:cNvPicPr>
            <a:picLocks noChangeAspect="1"/>
          </p:cNvPicPr>
          <p:nvPr/>
        </p:nvPicPr>
        <p:blipFill>
          <a:blip r:embed="rId4"/>
          <a:stretch>
            <a:fillRect/>
          </a:stretch>
        </p:blipFill>
        <p:spPr>
          <a:xfrm>
            <a:off x="954405" y="5453380"/>
            <a:ext cx="7284085" cy="3890645"/>
          </a:xfrm>
          <a:prstGeom prst="rect">
            <a:avLst/>
          </a:prstGeom>
        </p:spPr>
      </p:pic>
      <p:pic>
        <p:nvPicPr>
          <p:cNvPr id="3" name="Picture 2"/>
          <p:cNvPicPr>
            <a:picLocks noChangeAspect="1"/>
          </p:cNvPicPr>
          <p:nvPr/>
        </p:nvPicPr>
        <p:blipFill>
          <a:blip r:embed="rId5"/>
          <a:stretch>
            <a:fillRect/>
          </a:stretch>
        </p:blipFill>
        <p:spPr>
          <a:xfrm>
            <a:off x="9954895" y="1560195"/>
            <a:ext cx="7350760" cy="4591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grpSp>
        <p:nvGrpSpPr>
          <p:cNvPr id="250" name="Google Shape;250;p20"/>
          <p:cNvGrpSpPr/>
          <p:nvPr/>
        </p:nvGrpSpPr>
        <p:grpSpPr>
          <a:xfrm rot="2700000">
            <a:off x="-3425905" y="-3641132"/>
            <a:ext cx="7415398" cy="3565095"/>
            <a:chOff x="0" y="0"/>
            <a:chExt cx="660400" cy="317500"/>
          </a:xfrm>
        </p:grpSpPr>
        <p:sp>
          <p:nvSpPr>
            <p:cNvPr id="251" name="Google Shape;251;p20"/>
            <p:cNvSpPr/>
            <p:nvPr/>
          </p:nvSpPr>
          <p:spPr>
            <a:xfrm>
              <a:off x="0" y="0"/>
              <a:ext cx="660400" cy="317500"/>
            </a:xfrm>
            <a:custGeom>
              <a:avLst/>
              <a:gdLst/>
              <a:ahLst/>
              <a:cxnLst/>
              <a:rect l="l" t="t" r="r" b="b"/>
              <a:pathLst>
                <a:path w="660400" h="3175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cmpd="sng">
              <a:solidFill>
                <a:srgbClr val="8CA9A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0"/>
            <p:cNvSpPr txBox="1"/>
            <p:nvPr/>
          </p:nvSpPr>
          <p:spPr>
            <a:xfrm>
              <a:off x="0" y="146050"/>
              <a:ext cx="660400" cy="171450"/>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253" name="Google Shape;253;p20"/>
          <p:cNvCxnSpPr/>
          <p:nvPr/>
        </p:nvCxnSpPr>
        <p:spPr>
          <a:xfrm>
            <a:off x="-3888519" y="-2821583"/>
            <a:ext cx="5185216" cy="5132702"/>
          </a:xfrm>
          <a:prstGeom prst="straightConnector1">
            <a:avLst/>
          </a:prstGeom>
          <a:noFill/>
          <a:ln w="28575" cap="flat" cmpd="sng">
            <a:solidFill>
              <a:srgbClr val="8CA9AD"/>
            </a:solidFill>
            <a:prstDash val="solid"/>
            <a:round/>
            <a:headEnd type="none" w="sm" len="sm"/>
            <a:tailEnd type="none" w="sm" len="sm"/>
          </a:ln>
        </p:spPr>
      </p:cxnSp>
      <p:cxnSp>
        <p:nvCxnSpPr>
          <p:cNvPr id="254" name="Google Shape;254;p20"/>
          <p:cNvCxnSpPr/>
          <p:nvPr/>
        </p:nvCxnSpPr>
        <p:spPr>
          <a:xfrm>
            <a:off x="-4102465" y="-2508906"/>
            <a:ext cx="5038853" cy="5038853"/>
          </a:xfrm>
          <a:prstGeom prst="straightConnector1">
            <a:avLst/>
          </a:prstGeom>
          <a:noFill/>
          <a:ln w="28575" cap="flat" cmpd="sng">
            <a:solidFill>
              <a:srgbClr val="8CA9AD"/>
            </a:solidFill>
            <a:prstDash val="solid"/>
            <a:round/>
            <a:headEnd type="none" w="sm" len="sm"/>
            <a:tailEnd type="none" w="sm" len="sm"/>
          </a:ln>
        </p:spPr>
      </p:cxnSp>
      <p:cxnSp>
        <p:nvCxnSpPr>
          <p:cNvPr id="255" name="Google Shape;255;p20"/>
          <p:cNvCxnSpPr/>
          <p:nvPr/>
        </p:nvCxnSpPr>
        <p:spPr>
          <a:xfrm>
            <a:off x="-4282067" y="-2150436"/>
            <a:ext cx="4867141" cy="4867141"/>
          </a:xfrm>
          <a:prstGeom prst="straightConnector1">
            <a:avLst/>
          </a:prstGeom>
          <a:noFill/>
          <a:ln w="28575" cap="flat" cmpd="sng">
            <a:solidFill>
              <a:srgbClr val="8CA9AD"/>
            </a:solidFill>
            <a:prstDash val="solid"/>
            <a:round/>
            <a:headEnd type="none" w="sm" len="sm"/>
            <a:tailEnd type="none" w="sm" len="sm"/>
          </a:ln>
        </p:spPr>
      </p:cxnSp>
      <p:cxnSp>
        <p:nvCxnSpPr>
          <p:cNvPr id="256" name="Google Shape;256;p20"/>
          <p:cNvCxnSpPr/>
          <p:nvPr/>
        </p:nvCxnSpPr>
        <p:spPr>
          <a:xfrm>
            <a:off x="-4148316" y="-1758011"/>
            <a:ext cx="4690515" cy="4690515"/>
          </a:xfrm>
          <a:prstGeom prst="straightConnector1">
            <a:avLst/>
          </a:prstGeom>
          <a:noFill/>
          <a:ln w="28575" cap="flat" cmpd="sng">
            <a:solidFill>
              <a:srgbClr val="8CA9AD"/>
            </a:solidFill>
            <a:prstDash val="solid"/>
            <a:round/>
            <a:headEnd type="none" w="sm" len="sm"/>
            <a:tailEnd type="none" w="sm" len="sm"/>
          </a:ln>
        </p:spPr>
      </p:cxnSp>
      <p:cxnSp>
        <p:nvCxnSpPr>
          <p:cNvPr id="257" name="Google Shape;257;p20"/>
          <p:cNvCxnSpPr/>
          <p:nvPr/>
        </p:nvCxnSpPr>
        <p:spPr>
          <a:xfrm>
            <a:off x="-4292170" y="-1318335"/>
            <a:ext cx="4347674" cy="4347674"/>
          </a:xfrm>
          <a:prstGeom prst="straightConnector1">
            <a:avLst/>
          </a:prstGeom>
          <a:noFill/>
          <a:ln w="28575" cap="flat" cmpd="sng">
            <a:solidFill>
              <a:srgbClr val="8CA9AD"/>
            </a:solidFill>
            <a:prstDash val="solid"/>
            <a:round/>
            <a:headEnd type="none" w="sm" len="sm"/>
            <a:tailEnd type="none" w="sm" len="sm"/>
          </a:ln>
        </p:spPr>
      </p:cxnSp>
      <p:sp>
        <p:nvSpPr>
          <p:cNvPr id="258" name="Google Shape;258;p20"/>
          <p:cNvSpPr/>
          <p:nvPr/>
        </p:nvSpPr>
        <p:spPr>
          <a:xfrm rot="10800000">
            <a:off x="17307988" y="304198"/>
            <a:ext cx="1083809" cy="1083809"/>
          </a:xfrm>
          <a:custGeom>
            <a:avLst/>
            <a:gdLst/>
            <a:ahLst/>
            <a:cxnLst/>
            <a:rect l="l" t="t" r="r" b="b"/>
            <a:pathLst>
              <a:path w="1083809" h="1083809" extrusionOk="0">
                <a:moveTo>
                  <a:pt x="0" y="0"/>
                </a:moveTo>
                <a:lnTo>
                  <a:pt x="1083809" y="0"/>
                </a:lnTo>
                <a:lnTo>
                  <a:pt x="1083809" y="1083809"/>
                </a:lnTo>
                <a:lnTo>
                  <a:pt x="0" y="1083809"/>
                </a:lnTo>
                <a:lnTo>
                  <a:pt x="0" y="0"/>
                </a:lnTo>
                <a:close/>
              </a:path>
            </a:pathLst>
          </a:custGeom>
          <a:blipFill rotWithShape="1">
            <a:blip r:embed="rId1"/>
            <a:stretch>
              <a:fillRect/>
            </a:stretch>
          </a:blipFill>
          <a:ln>
            <a:noFill/>
          </a:ln>
        </p:spPr>
      </p:sp>
      <p:sp>
        <p:nvSpPr>
          <p:cNvPr id="259" name="Google Shape;259;p20"/>
          <p:cNvSpPr/>
          <p:nvPr/>
        </p:nvSpPr>
        <p:spPr>
          <a:xfrm>
            <a:off x="16224179" y="304198"/>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2"/>
            <a:stretch>
              <a:fillRect/>
            </a:stretch>
          </a:blipFill>
          <a:ln>
            <a:noFill/>
          </a:ln>
        </p:spPr>
      </p:sp>
      <p:sp>
        <p:nvSpPr>
          <p:cNvPr id="260" name="Google Shape;260;p20"/>
          <p:cNvSpPr/>
          <p:nvPr/>
        </p:nvSpPr>
        <p:spPr>
          <a:xfrm rot="-5400000">
            <a:off x="17204826" y="8214632"/>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1"/>
            <a:stretch>
              <a:fillRect/>
            </a:stretch>
          </a:blipFill>
          <a:ln>
            <a:noFill/>
          </a:ln>
        </p:spPr>
      </p:sp>
      <p:sp>
        <p:nvSpPr>
          <p:cNvPr id="261" name="Google Shape;261;p20"/>
          <p:cNvSpPr/>
          <p:nvPr/>
        </p:nvSpPr>
        <p:spPr>
          <a:xfrm>
            <a:off x="17204826" y="9298441"/>
            <a:ext cx="1083809" cy="1083809"/>
          </a:xfrm>
          <a:custGeom>
            <a:avLst/>
            <a:gdLst/>
            <a:ahLst/>
            <a:cxnLst/>
            <a:rect l="l" t="t" r="r" b="b"/>
            <a:pathLst>
              <a:path w="1083809" h="1083809" extrusionOk="0">
                <a:moveTo>
                  <a:pt x="1083809" y="1083809"/>
                </a:moveTo>
                <a:lnTo>
                  <a:pt x="0" y="1083809"/>
                </a:lnTo>
                <a:lnTo>
                  <a:pt x="0" y="0"/>
                </a:lnTo>
                <a:lnTo>
                  <a:pt x="1083809" y="0"/>
                </a:lnTo>
                <a:lnTo>
                  <a:pt x="1083809" y="1083809"/>
                </a:lnTo>
                <a:close/>
              </a:path>
            </a:pathLst>
          </a:custGeom>
          <a:blipFill rotWithShape="1">
            <a:blip r:embed="rId3"/>
            <a:stretch>
              <a:fillRect/>
            </a:stretch>
          </a:blipFill>
          <a:ln>
            <a:noFill/>
          </a:ln>
        </p:spPr>
      </p:sp>
      <p:grpSp>
        <p:nvGrpSpPr>
          <p:cNvPr id="262" name="Google Shape;262;p20"/>
          <p:cNvGrpSpPr/>
          <p:nvPr/>
        </p:nvGrpSpPr>
        <p:grpSpPr>
          <a:xfrm>
            <a:off x="1121808" y="2457444"/>
            <a:ext cx="7821757" cy="1027869"/>
            <a:chOff x="0" y="0"/>
            <a:chExt cx="2060051" cy="270714"/>
          </a:xfrm>
        </p:grpSpPr>
        <p:sp>
          <p:nvSpPr>
            <p:cNvPr id="263" name="Google Shape;263;p20"/>
            <p:cNvSpPr/>
            <p:nvPr/>
          </p:nvSpPr>
          <p:spPr>
            <a:xfrm>
              <a:off x="0" y="0"/>
              <a:ext cx="2060051" cy="270714"/>
            </a:xfrm>
            <a:custGeom>
              <a:avLst/>
              <a:gdLst/>
              <a:ahLst/>
              <a:cxnLst/>
              <a:rect l="l" t="t" r="r" b="b"/>
              <a:pathLst>
                <a:path w="2060051" h="270714" extrusionOk="0">
                  <a:moveTo>
                    <a:pt x="50479" y="0"/>
                  </a:moveTo>
                  <a:lnTo>
                    <a:pt x="2009572" y="0"/>
                  </a:lnTo>
                  <a:cubicBezTo>
                    <a:pt x="2037451" y="0"/>
                    <a:pt x="2060051" y="22600"/>
                    <a:pt x="2060051" y="50479"/>
                  </a:cubicBezTo>
                  <a:lnTo>
                    <a:pt x="2060051" y="220235"/>
                  </a:lnTo>
                  <a:cubicBezTo>
                    <a:pt x="2060051" y="248114"/>
                    <a:pt x="2037451" y="270714"/>
                    <a:pt x="2009572" y="270714"/>
                  </a:cubicBezTo>
                  <a:lnTo>
                    <a:pt x="50479" y="270714"/>
                  </a:lnTo>
                  <a:cubicBezTo>
                    <a:pt x="37091" y="270714"/>
                    <a:pt x="24252" y="265396"/>
                    <a:pt x="14785" y="255929"/>
                  </a:cubicBezTo>
                  <a:cubicBezTo>
                    <a:pt x="5318" y="246463"/>
                    <a:pt x="0" y="233623"/>
                    <a:pt x="0" y="220235"/>
                  </a:cubicBezTo>
                  <a:lnTo>
                    <a:pt x="0" y="50479"/>
                  </a:lnTo>
                  <a:cubicBezTo>
                    <a:pt x="0" y="37091"/>
                    <a:pt x="5318" y="24252"/>
                    <a:pt x="14785" y="14785"/>
                  </a:cubicBezTo>
                  <a:cubicBezTo>
                    <a:pt x="24252" y="5318"/>
                    <a:pt x="37091" y="0"/>
                    <a:pt x="50479" y="0"/>
                  </a:cubicBezTo>
                  <a:close/>
                </a:path>
              </a:pathLst>
            </a:custGeom>
            <a:solidFill>
              <a:srgbClr val="02C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0"/>
            <p:cNvSpPr txBox="1"/>
            <p:nvPr/>
          </p:nvSpPr>
          <p:spPr>
            <a:xfrm>
              <a:off x="0" y="19050"/>
              <a:ext cx="2060051" cy="251664"/>
            </a:xfrm>
            <a:prstGeom prst="rect">
              <a:avLst/>
            </a:prstGeom>
            <a:noFill/>
            <a:ln>
              <a:noFill/>
            </a:ln>
          </p:spPr>
          <p:txBody>
            <a:bodyPr spcFirstLastPara="1" wrap="square" lIns="50800" tIns="50800" rIns="50800" bIns="50800" anchor="ctr" anchorCtr="0">
              <a:noAutofit/>
            </a:bodyPr>
            <a:lstStyle/>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71" name="Google Shape;271;p20"/>
          <p:cNvSpPr txBox="1"/>
          <p:nvPr/>
        </p:nvSpPr>
        <p:spPr>
          <a:xfrm>
            <a:off x="1493402" y="2536732"/>
            <a:ext cx="7449527" cy="948690"/>
          </a:xfrm>
          <a:prstGeom prst="rect">
            <a:avLst/>
          </a:prstGeom>
          <a:noFill/>
          <a:ln>
            <a:noFill/>
          </a:ln>
        </p:spPr>
        <p:txBody>
          <a:bodyPr spcFirstLastPara="1" wrap="square" lIns="0" tIns="0" rIns="0" bIns="0" anchor="t" anchorCtr="0">
            <a:spAutoFit/>
          </a:bodyPr>
          <a:lstStyle/>
          <a:p>
            <a:pPr>
              <a:lnSpc>
                <a:spcPts val="3700"/>
              </a:lnSpc>
            </a:pPr>
            <a:r>
              <a:rPr lang="en-US" sz="3700">
                <a:solidFill>
                  <a:srgbClr val="FFFFFF"/>
                </a:solidFill>
                <a:latin typeface="Kollektif Bold" panose="020B0604020101010102"/>
                <a:sym typeface="+mn-ea"/>
              </a:rPr>
              <a:t>Evaluating Model Performance:</a:t>
            </a:r>
            <a:endParaRPr lang="en-US" sz="3700">
              <a:solidFill>
                <a:srgbClr val="FFFFFF"/>
              </a:solidFill>
              <a:latin typeface="Kollektif Bold" panose="020B0604020101010102"/>
              <a:sym typeface="+mn-ea"/>
            </a:endParaRPr>
          </a:p>
        </p:txBody>
      </p:sp>
      <p:sp>
        <p:nvSpPr>
          <p:cNvPr id="272" name="Google Shape;272;p20"/>
          <p:cNvSpPr txBox="1"/>
          <p:nvPr/>
        </p:nvSpPr>
        <p:spPr>
          <a:xfrm>
            <a:off x="1296698" y="3773234"/>
            <a:ext cx="6897110" cy="923290"/>
          </a:xfrm>
          <a:prstGeom prst="rect">
            <a:avLst/>
          </a:prstGeom>
          <a:noFill/>
          <a:ln>
            <a:noFill/>
          </a:ln>
        </p:spPr>
        <p:txBody>
          <a:bodyPr spcFirstLastPara="1" wrap="square" lIns="0" tIns="0" rIns="0" bIns="0" anchor="t" anchorCtr="0">
            <a:spAutoFit/>
          </a:bodyPr>
          <a:lstStyle/>
          <a:p>
            <a:pPr>
              <a:lnSpc>
                <a:spcPts val="3600"/>
              </a:lnSpc>
            </a:pPr>
            <a:r>
              <a:rPr lang="en-US" sz="3000">
                <a:solidFill>
                  <a:srgbClr val="545454"/>
                </a:solidFill>
                <a:latin typeface="DM Sans"/>
                <a:sym typeface="+mn-ea"/>
              </a:rPr>
              <a:t>We checked the accuracy of all 5 training models</a:t>
            </a:r>
            <a:endParaRPr lang="en-US" sz="3000" b="0" i="0" u="none" strike="noStrike" cap="none">
              <a:solidFill>
                <a:srgbClr val="545454"/>
              </a:solidFill>
              <a:latin typeface="DM Sans"/>
              <a:ea typeface="DM Sans"/>
              <a:cs typeface="DM Sans"/>
              <a:sym typeface="DM Sans"/>
            </a:endParaRPr>
          </a:p>
        </p:txBody>
      </p:sp>
      <p:sp>
        <p:nvSpPr>
          <p:cNvPr id="273" name="Google Shape;273;p20"/>
          <p:cNvSpPr txBox="1"/>
          <p:nvPr/>
        </p:nvSpPr>
        <p:spPr>
          <a:xfrm>
            <a:off x="9106535" y="8344535"/>
            <a:ext cx="6713855" cy="1305560"/>
          </a:xfrm>
          <a:prstGeom prst="rect">
            <a:avLst/>
          </a:prstGeom>
          <a:noFill/>
          <a:ln>
            <a:noFill/>
          </a:ln>
        </p:spPr>
        <p:txBody>
          <a:bodyPr spcFirstLastPara="1" wrap="square" lIns="0" tIns="0" rIns="0" bIns="0" anchor="t" anchorCtr="0">
            <a:noAutofit/>
          </a:bodyPr>
          <a:lstStyle/>
          <a:p>
            <a:pPr>
              <a:lnSpc>
                <a:spcPts val="3600"/>
              </a:lnSpc>
            </a:pPr>
            <a:r>
              <a:rPr lang="en-US" sz="2400" b="0" i="0" u="none" strike="noStrike" cap="none">
                <a:solidFill>
                  <a:srgbClr val="545454"/>
                </a:solidFill>
                <a:latin typeface="DM Sans"/>
                <a:ea typeface="DM Sans"/>
                <a:cs typeface="DM Sans"/>
                <a:sym typeface="+mn-ea"/>
              </a:rPr>
              <a:t>Firstly we saved the Final Trained XGBoost Model and deployed it in web server through the pkl file generated</a:t>
            </a:r>
            <a:endParaRPr lang="en-US" sz="2400" b="0" i="0" u="none" strike="noStrike" cap="none">
              <a:solidFill>
                <a:srgbClr val="545454"/>
              </a:solidFill>
              <a:latin typeface="DM Sans"/>
              <a:ea typeface="DM Sans"/>
              <a:cs typeface="DM Sans"/>
              <a:sym typeface="+mn-ea"/>
            </a:endParaRPr>
          </a:p>
        </p:txBody>
      </p:sp>
      <p:grpSp>
        <p:nvGrpSpPr>
          <p:cNvPr id="291" name="Google Shape;291;p21"/>
          <p:cNvGrpSpPr/>
          <p:nvPr/>
        </p:nvGrpSpPr>
        <p:grpSpPr>
          <a:xfrm>
            <a:off x="9106492" y="7188492"/>
            <a:ext cx="7976378" cy="1027869"/>
            <a:chOff x="0" y="0"/>
            <a:chExt cx="2100774" cy="270714"/>
          </a:xfrm>
        </p:grpSpPr>
        <p:sp>
          <p:nvSpPr>
            <p:cNvPr id="292" name="Google Shape;292;p21"/>
            <p:cNvSpPr/>
            <p:nvPr/>
          </p:nvSpPr>
          <p:spPr>
            <a:xfrm>
              <a:off x="0" y="0"/>
              <a:ext cx="2100774" cy="270714"/>
            </a:xfrm>
            <a:custGeom>
              <a:avLst/>
              <a:gdLst/>
              <a:ahLst/>
              <a:cxnLst/>
              <a:rect l="l" t="t" r="r" b="b"/>
              <a:pathLst>
                <a:path w="2100774" h="270714" extrusionOk="0">
                  <a:moveTo>
                    <a:pt x="49501" y="0"/>
                  </a:moveTo>
                  <a:lnTo>
                    <a:pt x="2051274" y="0"/>
                  </a:lnTo>
                  <a:cubicBezTo>
                    <a:pt x="2078612" y="0"/>
                    <a:pt x="2100774" y="22162"/>
                    <a:pt x="2100774" y="49501"/>
                  </a:cubicBezTo>
                  <a:lnTo>
                    <a:pt x="2100774" y="221213"/>
                  </a:lnTo>
                  <a:cubicBezTo>
                    <a:pt x="2100774" y="248552"/>
                    <a:pt x="2078612" y="270714"/>
                    <a:pt x="2051274" y="270714"/>
                  </a:cubicBezTo>
                  <a:lnTo>
                    <a:pt x="49501" y="270714"/>
                  </a:lnTo>
                  <a:cubicBezTo>
                    <a:pt x="22162" y="270714"/>
                    <a:pt x="0" y="248552"/>
                    <a:pt x="0" y="221213"/>
                  </a:cubicBezTo>
                  <a:lnTo>
                    <a:pt x="0" y="49501"/>
                  </a:lnTo>
                  <a:cubicBezTo>
                    <a:pt x="0" y="22162"/>
                    <a:pt x="22162" y="0"/>
                    <a:pt x="49501" y="0"/>
                  </a:cubicBezTo>
                  <a:close/>
                </a:path>
              </a:pathLst>
            </a:custGeom>
            <a:solidFill>
              <a:srgbClr val="FE6D7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3" name="Google Shape;293;p21"/>
            <p:cNvSpPr txBox="1"/>
            <p:nvPr/>
          </p:nvSpPr>
          <p:spPr>
            <a:xfrm>
              <a:off x="0" y="19050"/>
              <a:ext cx="2100774" cy="251664"/>
            </a:xfrm>
            <a:prstGeom prst="rect">
              <a:avLst/>
            </a:prstGeom>
            <a:noFill/>
            <a:ln>
              <a:noFill/>
            </a:ln>
          </p:spPr>
          <p:txBody>
            <a:bodyPr spcFirstLastPara="1" wrap="square" lIns="50800" tIns="50800" rIns="50800" bIns="50800" anchor="ctr" anchorCtr="0">
              <a:noAutofit/>
            </a:bodyPr>
            <a:p>
              <a:pPr marL="0" marR="0" lvl="0" indent="0" algn="ctr" rtl="0">
                <a:lnSpc>
                  <a:spcPct val="142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99" name="Google Shape;299;p21"/>
          <p:cNvSpPr txBox="1"/>
          <p:nvPr/>
        </p:nvSpPr>
        <p:spPr>
          <a:xfrm>
            <a:off x="9473916" y="7417640"/>
            <a:ext cx="7251690" cy="568960"/>
          </a:xfrm>
          <a:prstGeom prst="rect">
            <a:avLst/>
          </a:prstGeom>
          <a:noFill/>
          <a:ln>
            <a:noFill/>
          </a:ln>
        </p:spPr>
        <p:txBody>
          <a:bodyPr spcFirstLastPara="1" wrap="square" lIns="0" tIns="0" rIns="0" bIns="0" anchor="t" anchorCtr="0">
            <a:spAutoFit/>
          </a:bodyPr>
          <a:p>
            <a:pPr marL="0" marR="0" lvl="0" indent="0" algn="l" rtl="0">
              <a:lnSpc>
                <a:spcPct val="100000"/>
              </a:lnSpc>
              <a:spcBef>
                <a:spcPts val="0"/>
              </a:spcBef>
              <a:spcAft>
                <a:spcPts val="0"/>
              </a:spcAft>
              <a:buNone/>
            </a:pPr>
            <a:r>
              <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rPr>
              <a:t>Web app creation and deployment</a:t>
            </a:r>
            <a:endParaRPr lang="en-US" sz="3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4"/>
          <a:stretch>
            <a:fillRect/>
          </a:stretch>
        </p:blipFill>
        <p:spPr>
          <a:xfrm>
            <a:off x="9574530" y="1954530"/>
            <a:ext cx="7733665" cy="4739640"/>
          </a:xfrm>
          <a:prstGeom prst="rect">
            <a:avLst/>
          </a:prstGeom>
        </p:spPr>
      </p:pic>
      <p:pic>
        <p:nvPicPr>
          <p:cNvPr id="2" name="Picture 1"/>
          <p:cNvPicPr>
            <a:picLocks noChangeAspect="1"/>
          </p:cNvPicPr>
          <p:nvPr/>
        </p:nvPicPr>
        <p:blipFill>
          <a:blip r:embed="rId5"/>
          <a:stretch>
            <a:fillRect/>
          </a:stretch>
        </p:blipFill>
        <p:spPr>
          <a:xfrm>
            <a:off x="584835" y="4872990"/>
            <a:ext cx="7748270" cy="52901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4767</Words>
  <Application>WPS Presentation</Application>
  <PresentationFormat/>
  <Paragraphs>177</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SimSun</vt:lpstr>
      <vt:lpstr>Wingdings</vt:lpstr>
      <vt:lpstr>Arial</vt:lpstr>
      <vt:lpstr>Calibri</vt:lpstr>
      <vt:lpstr>Oswald</vt:lpstr>
      <vt:lpstr>DM Sans Bold</vt:lpstr>
      <vt:lpstr>Segoe Print</vt:lpstr>
      <vt:lpstr>DM Sans</vt:lpstr>
      <vt:lpstr>Oswald Bold Italics</vt:lpstr>
      <vt:lpstr>Kollektif Bold</vt:lpstr>
      <vt:lpstr>Bahnschrift Light</vt:lpstr>
      <vt:lpstr>Microsoft YaHei</vt:lpstr>
      <vt:lpstr>Arial Unicode MS</vt:lpstr>
      <vt:lpstr>Sansita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Shubham Dawadi</cp:lastModifiedBy>
  <cp:revision>25</cp:revision>
  <dcterms:created xsi:type="dcterms:W3CDTF">2024-04-10T06:03:00Z</dcterms:created>
  <dcterms:modified xsi:type="dcterms:W3CDTF">2024-04-11T14:46:56Z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B413A5D556AA4EE99D1D3DEFC150B768_12</vt:lpwstr>
  </property>
  <property fmtid="{D5CDD505-2E9C-101B-9397-08002B2CF9AE}" pid="3" name="KSOProductBuildVer">
    <vt:lpwstr>1033-12.2.0.16731</vt:lpwstr>
  </property>
</Properties>
</file>